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7" r:id="rId1"/>
  </p:sldMasterIdLst>
  <p:notesMasterIdLst>
    <p:notesMasterId r:id="rId11"/>
  </p:notesMasterIdLst>
  <p:handoutMasterIdLst>
    <p:handoutMasterId r:id="rId12"/>
  </p:handoutMasterIdLst>
  <p:sldIdLst>
    <p:sldId id="264" r:id="rId2"/>
    <p:sldId id="326" r:id="rId3"/>
    <p:sldId id="296" r:id="rId4"/>
    <p:sldId id="327" r:id="rId5"/>
    <p:sldId id="330" r:id="rId6"/>
    <p:sldId id="324" r:id="rId7"/>
    <p:sldId id="328" r:id="rId8"/>
    <p:sldId id="329" r:id="rId9"/>
    <p:sldId id="297" r:id="rId10"/>
  </p:sldIdLst>
  <p:sldSz cx="12190413" cy="6859588"/>
  <p:notesSz cx="6858000" cy="9144000"/>
  <p:embeddedFontLst>
    <p:embeddedFont>
      <p:font typeface="굴림체" panose="020B0609000101010101" pitchFamily="49" charset="-127"/>
      <p:regular r:id="rId13"/>
    </p:embeddedFont>
    <p:embeddedFont>
      <p:font typeface="맑은 고딕" panose="020B0503020000020004" pitchFamily="34" charset="-127"/>
      <p:regular r:id="rId14"/>
      <p:bold r:id="rId15"/>
    </p:embeddedFont>
    <p:embeddedFont>
      <p:font typeface="Abadi" panose="020B0604020104020204" pitchFamily="34" charset="0"/>
      <p:regular r:id="rId16"/>
    </p:embeddedFont>
    <p:embeddedFont>
      <p:font typeface="Berlin Sans FB Demi" panose="020E0802020502020306" pitchFamily="34" charset="0"/>
      <p:bold r:id="rId17"/>
    </p:embeddedFont>
    <p:embeddedFont>
      <p:font typeface="Cambria" panose="02040503050406030204" pitchFamily="18" charset="0"/>
      <p:regular r:id="rId18"/>
      <p:bold r:id="rId19"/>
      <p:italic r:id="rId20"/>
      <p:boldItalic r:id="rId21"/>
    </p:embeddedFont>
    <p:embeddedFont>
      <p:font typeface="Century Schoolbook" panose="02040604050505020304" pitchFamily="18" charset="0"/>
      <p:regular r:id="rId22"/>
      <p:bold r:id="rId23"/>
      <p:italic r:id="rId24"/>
      <p:boldItalic r:id="rId25"/>
    </p:embeddedFont>
    <p:embeddedFont>
      <p:font typeface="Noto Sans" panose="020B0502040504020204" pitchFamily="34" charset="0"/>
      <p:regular r:id="rId26"/>
      <p:bold r:id="rId27"/>
      <p:italic r:id="rId28"/>
      <p:boldItalic r:id="rId29"/>
    </p:embeddedFont>
    <p:embeddedFont>
      <p:font typeface="Wingdings 2" panose="050201020105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EAC"/>
    <a:srgbClr val="0F131F"/>
    <a:srgbClr val="B6B4AE"/>
    <a:srgbClr val="404040"/>
    <a:srgbClr val="030A24"/>
    <a:srgbClr val="00223D"/>
    <a:srgbClr val="8B685D"/>
    <a:srgbClr val="252A85"/>
    <a:srgbClr val="1A76D4"/>
    <a:srgbClr val="7EB1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59" autoAdjust="0"/>
    <p:restoredTop sz="96391" autoAdjust="0"/>
  </p:normalViewPr>
  <p:slideViewPr>
    <p:cSldViewPr>
      <p:cViewPr varScale="1">
        <p:scale>
          <a:sx n="65" d="100"/>
          <a:sy n="65" d="100"/>
        </p:scale>
        <p:origin x="912" y="84"/>
      </p:cViewPr>
      <p:guideLst>
        <p:guide orient="horz" pos="2160"/>
        <p:guide pos="2880"/>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6.jpeg"/><Relationship Id="rId5" Type="http://schemas.openxmlformats.org/officeDocument/2006/relationships/image" Target="../media/image10.svg"/><Relationship Id="rId4" Type="http://schemas.openxmlformats.org/officeDocument/2006/relationships/image" Target="../media/image9.png"/></Relationships>
</file>

<file path=ppt/diagrams/_rels/data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6.jpeg"/><Relationship Id="rId5" Type="http://schemas.openxmlformats.org/officeDocument/2006/relationships/image" Target="../media/image10.svg"/><Relationship Id="rId4"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FEA0FF-BEA9-48F3-9F02-2F53F4DAA685}" type="doc">
      <dgm:prSet loTypeId="urn:microsoft.com/office/officeart/2005/8/layout/vList3" loCatId="list" qsTypeId="urn:microsoft.com/office/officeart/2005/8/quickstyle/simple4" qsCatId="simple" csTypeId="urn:microsoft.com/office/officeart/2005/8/colors/colorful5" csCatId="colorful" phldr="1"/>
      <dgm:spPr/>
      <dgm:t>
        <a:bodyPr/>
        <a:lstStyle/>
        <a:p>
          <a:endParaRPr lang="en-GH"/>
        </a:p>
      </dgm:t>
    </dgm:pt>
    <dgm:pt modelId="{B1F8408B-8B6F-43A1-BE63-FF91D44690FF}">
      <dgm:prSet phldrT="[Text]" custT="1"/>
      <dgm:spPr/>
      <dgm:t>
        <a:bodyPr/>
        <a:lstStyle/>
        <a:p>
          <a:r>
            <a:rPr lang="en-US" sz="2000" b="1" i="0" dirty="0">
              <a:latin typeface="Cambria" panose="02040503050406030204" pitchFamily="18" charset="0"/>
              <a:ea typeface="Cambria" panose="02040503050406030204" pitchFamily="18" charset="0"/>
            </a:rPr>
            <a:t>MUSIC THERAPY</a:t>
          </a:r>
          <a:r>
            <a:rPr lang="en-US" sz="1800" b="0" i="0" dirty="0">
              <a:latin typeface="Cambria" panose="02040503050406030204" pitchFamily="18" charset="0"/>
              <a:ea typeface="Cambria" panose="02040503050406030204" pitchFamily="18" charset="0"/>
            </a:rPr>
            <a:t> is the use of music to address the physical, emotional, cognitive, and social needs of a group or individual. </a:t>
          </a:r>
          <a:endParaRPr lang="en-GH" sz="1800" b="0" dirty="0">
            <a:latin typeface="Cambria" panose="02040503050406030204" pitchFamily="18" charset="0"/>
            <a:ea typeface="Cambria" panose="02040503050406030204" pitchFamily="18" charset="0"/>
          </a:endParaRPr>
        </a:p>
      </dgm:t>
    </dgm:pt>
    <dgm:pt modelId="{D38C42FB-FB5A-4058-970E-40AA8DABE553}" type="parTrans" cxnId="{F7FA6B83-29D9-41D0-A167-57C7C50FBCC8}">
      <dgm:prSet/>
      <dgm:spPr/>
      <dgm:t>
        <a:bodyPr/>
        <a:lstStyle/>
        <a:p>
          <a:endParaRPr lang="en-GH"/>
        </a:p>
      </dgm:t>
    </dgm:pt>
    <dgm:pt modelId="{8B666140-BBCA-40D0-B166-C3141DBE4658}" type="sibTrans" cxnId="{F7FA6B83-29D9-41D0-A167-57C7C50FBCC8}">
      <dgm:prSet/>
      <dgm:spPr/>
      <dgm:t>
        <a:bodyPr/>
        <a:lstStyle/>
        <a:p>
          <a:endParaRPr lang="en-GH"/>
        </a:p>
      </dgm:t>
    </dgm:pt>
    <dgm:pt modelId="{8C72FCC7-47AF-4CE5-BE8D-7289E5B313D6}">
      <dgm:prSet phldrT="[Text]" custT="1"/>
      <dgm:spPr/>
      <dgm:t>
        <a:bodyPr/>
        <a:lstStyle/>
        <a:p>
          <a:pPr marL="0" lvl="0" indent="0" algn="l" defTabSz="1066800">
            <a:lnSpc>
              <a:spcPct val="90000"/>
            </a:lnSpc>
            <a:spcBef>
              <a:spcPct val="0"/>
            </a:spcBef>
            <a:spcAft>
              <a:spcPct val="35000"/>
            </a:spcAft>
            <a:buNone/>
          </a:pPr>
          <a:r>
            <a:rPr lang="en-US" sz="2400" b="1" i="0" kern="1200">
              <a:latin typeface="Cambria" panose="02040503050406030204" pitchFamily="18" charset="0"/>
              <a:ea typeface="Cambria" panose="02040503050406030204" pitchFamily="18" charset="0"/>
              <a:cs typeface="+mn-cs"/>
            </a:rPr>
            <a:t>POSITIVES</a:t>
          </a:r>
          <a:r>
            <a:rPr lang="en-US" sz="2400" b="0" i="0" kern="1200">
              <a:latin typeface="Cambria" panose="02040503050406030204" pitchFamily="18" charset="0"/>
              <a:ea typeface="Cambria" panose="02040503050406030204" pitchFamily="18" charset="0"/>
              <a:cs typeface="+mn-cs"/>
            </a:rPr>
            <a:t> Music therapy can help decrease your pain, anxiety, fatigue and depression.</a:t>
          </a:r>
          <a:endParaRPr lang="en-GH" sz="2400" b="0" i="0" kern="1200" dirty="0">
            <a:latin typeface="Cambria" panose="02040503050406030204" pitchFamily="18" charset="0"/>
            <a:ea typeface="Cambria" panose="02040503050406030204" pitchFamily="18" charset="0"/>
            <a:cs typeface="+mn-cs"/>
          </a:endParaRPr>
        </a:p>
      </dgm:t>
    </dgm:pt>
    <dgm:pt modelId="{4F6CB08B-AEDB-48EA-9B6F-1BADAF896FDD}" type="sibTrans" cxnId="{734AAB4F-800A-4532-B419-B000E090C0A8}">
      <dgm:prSet/>
      <dgm:spPr/>
      <dgm:t>
        <a:bodyPr/>
        <a:lstStyle/>
        <a:p>
          <a:endParaRPr lang="en-GH"/>
        </a:p>
      </dgm:t>
    </dgm:pt>
    <dgm:pt modelId="{6164516D-3D2D-4E8E-861A-36106AC4D59C}" type="parTrans" cxnId="{734AAB4F-800A-4532-B419-B000E090C0A8}">
      <dgm:prSet/>
      <dgm:spPr/>
      <dgm:t>
        <a:bodyPr/>
        <a:lstStyle/>
        <a:p>
          <a:endParaRPr lang="en-GH"/>
        </a:p>
      </dgm:t>
    </dgm:pt>
    <dgm:pt modelId="{F1C9804B-B77B-4300-A88C-4D3E30B20D76}">
      <dgm:prSet phldrT="[Text]" custT="1"/>
      <dgm:spPr/>
      <dgm:t>
        <a:bodyPr/>
        <a:lstStyle/>
        <a:p>
          <a:r>
            <a:rPr lang="en-US" sz="2000" b="1" i="0" dirty="0">
              <a:latin typeface="Cambria" panose="02040503050406030204" pitchFamily="18" charset="0"/>
              <a:ea typeface="Cambria" panose="02040503050406030204" pitchFamily="18" charset="0"/>
            </a:rPr>
            <a:t>SIDE EFFECTS </a:t>
          </a:r>
          <a:r>
            <a:rPr lang="en-US" sz="1800" b="0" i="0" dirty="0">
              <a:latin typeface="Cambria" panose="02040503050406030204" pitchFamily="18" charset="0"/>
              <a:ea typeface="Cambria" panose="02040503050406030204" pitchFamily="18" charset="0"/>
            </a:rPr>
            <a:t>Particular types of music might irritate some people or make them feel uncomfortable. The music might trigger strong reactions or evoke memories which could range from pleasant to painful.</a:t>
          </a:r>
          <a:endParaRPr lang="en-GH" sz="1800" dirty="0">
            <a:latin typeface="Cambria" panose="02040503050406030204" pitchFamily="18" charset="0"/>
            <a:ea typeface="Cambria" panose="02040503050406030204" pitchFamily="18" charset="0"/>
          </a:endParaRPr>
        </a:p>
      </dgm:t>
    </dgm:pt>
    <dgm:pt modelId="{4F4A8E5A-DF7B-4DA2-9FD0-AD07F84F2069}" type="sibTrans" cxnId="{161B9056-6F9A-46AD-9BF3-3134DCB932AC}">
      <dgm:prSet/>
      <dgm:spPr/>
      <dgm:t>
        <a:bodyPr/>
        <a:lstStyle/>
        <a:p>
          <a:endParaRPr lang="en-GH"/>
        </a:p>
      </dgm:t>
    </dgm:pt>
    <dgm:pt modelId="{36D7CDAE-7DFC-4E47-ACA3-16FE47590913}" type="parTrans" cxnId="{161B9056-6F9A-46AD-9BF3-3134DCB932AC}">
      <dgm:prSet/>
      <dgm:spPr/>
      <dgm:t>
        <a:bodyPr/>
        <a:lstStyle/>
        <a:p>
          <a:endParaRPr lang="en-GH"/>
        </a:p>
      </dgm:t>
    </dgm:pt>
    <dgm:pt modelId="{68FA0B87-76BB-4F07-8399-DD3C0E3E4F5E}" type="pres">
      <dgm:prSet presAssocID="{02FEA0FF-BEA9-48F3-9F02-2F53F4DAA685}" presName="linearFlow" presStyleCnt="0">
        <dgm:presLayoutVars>
          <dgm:dir/>
          <dgm:resizeHandles val="exact"/>
        </dgm:presLayoutVars>
      </dgm:prSet>
      <dgm:spPr/>
    </dgm:pt>
    <dgm:pt modelId="{DF42FA2F-1EBB-4EC2-8C7E-F4DE0E7F2B6D}" type="pres">
      <dgm:prSet presAssocID="{B1F8408B-8B6F-43A1-BE63-FF91D44690FF}" presName="composite" presStyleCnt="0"/>
      <dgm:spPr/>
    </dgm:pt>
    <dgm:pt modelId="{6C306B05-AD2A-439C-B23A-6ADD5B372628}" type="pres">
      <dgm:prSet presAssocID="{B1F8408B-8B6F-43A1-BE63-FF91D44690FF}" presName="imgShp" presStyleLbl="fgImgPlace1" presStyleIdx="0" presStyleCnt="3"/>
      <dgm:spPr>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pt>
    <dgm:pt modelId="{3CA92358-9D3C-458E-95F5-C54AF54A5C04}" type="pres">
      <dgm:prSet presAssocID="{B1F8408B-8B6F-43A1-BE63-FF91D44690FF}" presName="txShp" presStyleLbl="node1" presStyleIdx="0" presStyleCnt="3">
        <dgm:presLayoutVars>
          <dgm:bulletEnabled val="1"/>
        </dgm:presLayoutVars>
      </dgm:prSet>
      <dgm:spPr/>
    </dgm:pt>
    <dgm:pt modelId="{C6760D1F-935B-4D61-9193-C0694C27AF66}" type="pres">
      <dgm:prSet presAssocID="{8B666140-BBCA-40D0-B166-C3141DBE4658}" presName="spacing" presStyleCnt="0"/>
      <dgm:spPr/>
    </dgm:pt>
    <dgm:pt modelId="{CBC87434-555F-4799-86D9-5E03AA77F236}" type="pres">
      <dgm:prSet presAssocID="{8C72FCC7-47AF-4CE5-BE8D-7289E5B313D6}" presName="composite" presStyleCnt="0"/>
      <dgm:spPr/>
    </dgm:pt>
    <dgm:pt modelId="{0BF7D256-80BC-41C0-922D-A021F24972E1}" type="pres">
      <dgm:prSet presAssocID="{8C72FCC7-47AF-4CE5-BE8D-7289E5B313D6}"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pt>
    <dgm:pt modelId="{01244D49-FC4D-4868-A074-F55B36AF144F}" type="pres">
      <dgm:prSet presAssocID="{8C72FCC7-47AF-4CE5-BE8D-7289E5B313D6}" presName="txShp" presStyleLbl="node1" presStyleIdx="1" presStyleCnt="3">
        <dgm:presLayoutVars>
          <dgm:bulletEnabled val="1"/>
        </dgm:presLayoutVars>
      </dgm:prSet>
      <dgm:spPr/>
    </dgm:pt>
    <dgm:pt modelId="{1FC877F1-D397-4A4F-9177-AABC080B0761}" type="pres">
      <dgm:prSet presAssocID="{4F6CB08B-AEDB-48EA-9B6F-1BADAF896FDD}" presName="spacing" presStyleCnt="0"/>
      <dgm:spPr/>
    </dgm:pt>
    <dgm:pt modelId="{55691937-19B0-4B68-808E-DAB108B988D7}" type="pres">
      <dgm:prSet presAssocID="{F1C9804B-B77B-4300-A88C-4D3E30B20D76}" presName="composite" presStyleCnt="0"/>
      <dgm:spPr/>
    </dgm:pt>
    <dgm:pt modelId="{F57AD6A7-AFBF-492C-AD89-6F32CAFC2E4F}" type="pres">
      <dgm:prSet presAssocID="{F1C9804B-B77B-4300-A88C-4D3E30B20D76}" presName="imgShp" presStyleLbl="fgImgPlac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pt>
    <dgm:pt modelId="{52BF9EF9-D202-441C-A155-442B2973F18E}" type="pres">
      <dgm:prSet presAssocID="{F1C9804B-B77B-4300-A88C-4D3E30B20D76}" presName="txShp" presStyleLbl="node1" presStyleIdx="2" presStyleCnt="3">
        <dgm:presLayoutVars>
          <dgm:bulletEnabled val="1"/>
        </dgm:presLayoutVars>
      </dgm:prSet>
      <dgm:spPr/>
    </dgm:pt>
  </dgm:ptLst>
  <dgm:cxnLst>
    <dgm:cxn modelId="{D55A9C04-57ED-4685-BC4E-92346CF8AF18}" type="presOf" srcId="{B1F8408B-8B6F-43A1-BE63-FF91D44690FF}" destId="{3CA92358-9D3C-458E-95F5-C54AF54A5C04}" srcOrd="0" destOrd="0" presId="urn:microsoft.com/office/officeart/2005/8/layout/vList3"/>
    <dgm:cxn modelId="{85500707-5E49-4128-81AC-D1E0E20382E7}" type="presOf" srcId="{8C72FCC7-47AF-4CE5-BE8D-7289E5B313D6}" destId="{01244D49-FC4D-4868-A074-F55B36AF144F}" srcOrd="0" destOrd="0" presId="urn:microsoft.com/office/officeart/2005/8/layout/vList3"/>
    <dgm:cxn modelId="{711A350B-E81A-4A6B-ACA0-8145F56F45C3}" type="presOf" srcId="{02FEA0FF-BEA9-48F3-9F02-2F53F4DAA685}" destId="{68FA0B87-76BB-4F07-8399-DD3C0E3E4F5E}" srcOrd="0" destOrd="0" presId="urn:microsoft.com/office/officeart/2005/8/layout/vList3"/>
    <dgm:cxn modelId="{734AAB4F-800A-4532-B419-B000E090C0A8}" srcId="{02FEA0FF-BEA9-48F3-9F02-2F53F4DAA685}" destId="{8C72FCC7-47AF-4CE5-BE8D-7289E5B313D6}" srcOrd="1" destOrd="0" parTransId="{6164516D-3D2D-4E8E-861A-36106AC4D59C}" sibTransId="{4F6CB08B-AEDB-48EA-9B6F-1BADAF896FDD}"/>
    <dgm:cxn modelId="{161B9056-6F9A-46AD-9BF3-3134DCB932AC}" srcId="{02FEA0FF-BEA9-48F3-9F02-2F53F4DAA685}" destId="{F1C9804B-B77B-4300-A88C-4D3E30B20D76}" srcOrd="2" destOrd="0" parTransId="{36D7CDAE-7DFC-4E47-ACA3-16FE47590913}" sibTransId="{4F4A8E5A-DF7B-4DA2-9FD0-AD07F84F2069}"/>
    <dgm:cxn modelId="{F7FA6B83-29D9-41D0-A167-57C7C50FBCC8}" srcId="{02FEA0FF-BEA9-48F3-9F02-2F53F4DAA685}" destId="{B1F8408B-8B6F-43A1-BE63-FF91D44690FF}" srcOrd="0" destOrd="0" parTransId="{D38C42FB-FB5A-4058-970E-40AA8DABE553}" sibTransId="{8B666140-BBCA-40D0-B166-C3141DBE4658}"/>
    <dgm:cxn modelId="{E27B17D5-11A9-4B75-9394-0D894E184BD6}" type="presOf" srcId="{F1C9804B-B77B-4300-A88C-4D3E30B20D76}" destId="{52BF9EF9-D202-441C-A155-442B2973F18E}" srcOrd="0" destOrd="0" presId="urn:microsoft.com/office/officeart/2005/8/layout/vList3"/>
    <dgm:cxn modelId="{13619D8D-0EA5-4E3A-A6B4-F394D8D66273}" type="presParOf" srcId="{68FA0B87-76BB-4F07-8399-DD3C0E3E4F5E}" destId="{DF42FA2F-1EBB-4EC2-8C7E-F4DE0E7F2B6D}" srcOrd="0" destOrd="0" presId="urn:microsoft.com/office/officeart/2005/8/layout/vList3"/>
    <dgm:cxn modelId="{FA1C97DA-0164-4D7E-BAB1-6675BCAFB02A}" type="presParOf" srcId="{DF42FA2F-1EBB-4EC2-8C7E-F4DE0E7F2B6D}" destId="{6C306B05-AD2A-439C-B23A-6ADD5B372628}" srcOrd="0" destOrd="0" presId="urn:microsoft.com/office/officeart/2005/8/layout/vList3"/>
    <dgm:cxn modelId="{4BAB45AB-9C87-48B9-A1FB-470E81C0A199}" type="presParOf" srcId="{DF42FA2F-1EBB-4EC2-8C7E-F4DE0E7F2B6D}" destId="{3CA92358-9D3C-458E-95F5-C54AF54A5C04}" srcOrd="1" destOrd="0" presId="urn:microsoft.com/office/officeart/2005/8/layout/vList3"/>
    <dgm:cxn modelId="{232C4C36-8D82-4451-B32E-487F939F7470}" type="presParOf" srcId="{68FA0B87-76BB-4F07-8399-DD3C0E3E4F5E}" destId="{C6760D1F-935B-4D61-9193-C0694C27AF66}" srcOrd="1" destOrd="0" presId="urn:microsoft.com/office/officeart/2005/8/layout/vList3"/>
    <dgm:cxn modelId="{4549F134-CE48-4D17-B54F-A730EB57588B}" type="presParOf" srcId="{68FA0B87-76BB-4F07-8399-DD3C0E3E4F5E}" destId="{CBC87434-555F-4799-86D9-5E03AA77F236}" srcOrd="2" destOrd="0" presId="urn:microsoft.com/office/officeart/2005/8/layout/vList3"/>
    <dgm:cxn modelId="{A0F91BB2-E822-47AC-9C57-89497F988B97}" type="presParOf" srcId="{CBC87434-555F-4799-86D9-5E03AA77F236}" destId="{0BF7D256-80BC-41C0-922D-A021F24972E1}" srcOrd="0" destOrd="0" presId="urn:microsoft.com/office/officeart/2005/8/layout/vList3"/>
    <dgm:cxn modelId="{1ABFD19E-7836-4922-A04C-36C79B44DB39}" type="presParOf" srcId="{CBC87434-555F-4799-86D9-5E03AA77F236}" destId="{01244D49-FC4D-4868-A074-F55B36AF144F}" srcOrd="1" destOrd="0" presId="urn:microsoft.com/office/officeart/2005/8/layout/vList3"/>
    <dgm:cxn modelId="{B0A3EF4B-E6DB-45D9-ADCD-B37957312A32}" type="presParOf" srcId="{68FA0B87-76BB-4F07-8399-DD3C0E3E4F5E}" destId="{1FC877F1-D397-4A4F-9177-AABC080B0761}" srcOrd="3" destOrd="0" presId="urn:microsoft.com/office/officeart/2005/8/layout/vList3"/>
    <dgm:cxn modelId="{47657633-FAC5-454B-A650-2D01BD3C7133}" type="presParOf" srcId="{68FA0B87-76BB-4F07-8399-DD3C0E3E4F5E}" destId="{55691937-19B0-4B68-808E-DAB108B988D7}" srcOrd="4" destOrd="0" presId="urn:microsoft.com/office/officeart/2005/8/layout/vList3"/>
    <dgm:cxn modelId="{93753D9D-62E0-4F54-BFE9-2166022A4266}" type="presParOf" srcId="{55691937-19B0-4B68-808E-DAB108B988D7}" destId="{F57AD6A7-AFBF-492C-AD89-6F32CAFC2E4F}" srcOrd="0" destOrd="0" presId="urn:microsoft.com/office/officeart/2005/8/layout/vList3"/>
    <dgm:cxn modelId="{FA0218A6-C949-47BD-A567-A6C9F8112D36}" type="presParOf" srcId="{55691937-19B0-4B68-808E-DAB108B988D7}" destId="{52BF9EF9-D202-441C-A155-442B2973F18E}"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D54832-FFB3-49FE-9272-92154A1E089B}" type="doc">
      <dgm:prSet loTypeId="urn:microsoft.com/office/officeart/2005/8/layout/hProcess10" loCatId="process" qsTypeId="urn:microsoft.com/office/officeart/2005/8/quickstyle/3d3" qsCatId="3D" csTypeId="urn:microsoft.com/office/officeart/2005/8/colors/accent4_1" csCatId="accent4" phldr="1"/>
      <dgm:spPr/>
      <dgm:t>
        <a:bodyPr/>
        <a:lstStyle/>
        <a:p>
          <a:endParaRPr lang="en-GH"/>
        </a:p>
      </dgm:t>
    </dgm:pt>
    <dgm:pt modelId="{F9F038C5-7446-49A5-A5A5-084B75A42B68}">
      <dgm:prSet phldrT="[Text]" custT="1"/>
      <dgm:spPr/>
      <dgm:t>
        <a:bodyPr/>
        <a:lstStyle/>
        <a:p>
          <a:r>
            <a:rPr lang="en-US" sz="1400" b="0" dirty="0"/>
            <a:t>The song to be listened to is first passed to the NLP model.</a:t>
          </a:r>
          <a:endParaRPr lang="en-GH" sz="1400" b="0" dirty="0"/>
        </a:p>
      </dgm:t>
    </dgm:pt>
    <dgm:pt modelId="{495CEEB1-66D2-49B0-B868-3FDAA11B619F}" type="parTrans" cxnId="{25E6DCF5-F9BD-4DA3-B3B5-F312FBC2BA3E}">
      <dgm:prSet/>
      <dgm:spPr/>
      <dgm:t>
        <a:bodyPr/>
        <a:lstStyle/>
        <a:p>
          <a:endParaRPr lang="en-GH"/>
        </a:p>
      </dgm:t>
    </dgm:pt>
    <dgm:pt modelId="{ADC31419-2B2A-4652-AD18-BC83658F3111}" type="sibTrans" cxnId="{25E6DCF5-F9BD-4DA3-B3B5-F312FBC2BA3E}">
      <dgm:prSet/>
      <dgm:spPr/>
      <dgm:t>
        <a:bodyPr/>
        <a:lstStyle/>
        <a:p>
          <a:endParaRPr lang="en-GH"/>
        </a:p>
      </dgm:t>
    </dgm:pt>
    <dgm:pt modelId="{190F8C24-B032-4022-A4E5-70DDA5ED223D}">
      <dgm:prSet phldrT="[Text]" custT="1"/>
      <dgm:spPr/>
      <dgm:t>
        <a:bodyPr/>
        <a:lstStyle/>
        <a:p>
          <a:r>
            <a:rPr lang="en-US" sz="1400" b="0" dirty="0"/>
            <a:t>The NLP model produces a list of potential words that are present in the song.</a:t>
          </a:r>
          <a:endParaRPr lang="en-GH" sz="1400" b="0" dirty="0"/>
        </a:p>
      </dgm:t>
    </dgm:pt>
    <dgm:pt modelId="{14537AA6-8A00-46E0-A150-897E1328F0EE}" type="parTrans" cxnId="{6169F2E4-4F46-4E28-BB1C-6EFF23D89F6F}">
      <dgm:prSet/>
      <dgm:spPr/>
      <dgm:t>
        <a:bodyPr/>
        <a:lstStyle/>
        <a:p>
          <a:endParaRPr lang="en-GH"/>
        </a:p>
      </dgm:t>
    </dgm:pt>
    <dgm:pt modelId="{F1B430B1-C148-4AF9-8CEF-1968ED469917}" type="sibTrans" cxnId="{6169F2E4-4F46-4E28-BB1C-6EFF23D89F6F}">
      <dgm:prSet/>
      <dgm:spPr/>
      <dgm:t>
        <a:bodyPr/>
        <a:lstStyle/>
        <a:p>
          <a:endParaRPr lang="en-GH"/>
        </a:p>
      </dgm:t>
    </dgm:pt>
    <dgm:pt modelId="{D2E70FE3-FD8D-4430-825B-EB7DDD40B80F}">
      <dgm:prSet phldrT="[Text]" custT="1"/>
      <dgm:spPr/>
      <dgm:t>
        <a:bodyPr/>
        <a:lstStyle/>
        <a:p>
          <a:r>
            <a:rPr lang="en-US" sz="1400" b="0" dirty="0"/>
            <a:t>Outcome of Model will tell if it is safe to listen to a song or not depending on lyrics of song.</a:t>
          </a:r>
          <a:endParaRPr lang="en-GH" sz="1400" b="0" dirty="0"/>
        </a:p>
      </dgm:t>
    </dgm:pt>
    <dgm:pt modelId="{B04A4439-9DD3-4622-A6BA-8F052267045C}" type="parTrans" cxnId="{FF6D655C-C8B5-493E-A06C-189CF95FFA2E}">
      <dgm:prSet/>
      <dgm:spPr/>
      <dgm:t>
        <a:bodyPr/>
        <a:lstStyle/>
        <a:p>
          <a:endParaRPr lang="en-GH"/>
        </a:p>
      </dgm:t>
    </dgm:pt>
    <dgm:pt modelId="{B5E1DE77-6DF5-4A04-A962-549A8D6772B5}" type="sibTrans" cxnId="{FF6D655C-C8B5-493E-A06C-189CF95FFA2E}">
      <dgm:prSet/>
      <dgm:spPr/>
      <dgm:t>
        <a:bodyPr/>
        <a:lstStyle/>
        <a:p>
          <a:endParaRPr lang="en-GH"/>
        </a:p>
      </dgm:t>
    </dgm:pt>
    <dgm:pt modelId="{0AC2DFAF-AB30-439C-83F6-E75F1F144B59}" type="pres">
      <dgm:prSet presAssocID="{53D54832-FFB3-49FE-9272-92154A1E089B}" presName="Name0" presStyleCnt="0">
        <dgm:presLayoutVars>
          <dgm:dir/>
          <dgm:resizeHandles val="exact"/>
        </dgm:presLayoutVars>
      </dgm:prSet>
      <dgm:spPr/>
    </dgm:pt>
    <dgm:pt modelId="{E021E9F7-E88C-4AA8-BB84-3E5B48A367EC}" type="pres">
      <dgm:prSet presAssocID="{F9F038C5-7446-49A5-A5A5-084B75A42B68}" presName="composite" presStyleCnt="0"/>
      <dgm:spPr/>
    </dgm:pt>
    <dgm:pt modelId="{ABB3479E-9DFA-423E-A2E1-50621F71C856}" type="pres">
      <dgm:prSet presAssocID="{F9F038C5-7446-49A5-A5A5-084B75A42B68}" presName="imagSh" presStyleLbl="bgImgPlace1" presStyleIdx="0" presStyleCnt="3"/>
      <dgm:spPr>
        <a:blipFill>
          <a:blip xmlns:r="http://schemas.openxmlformats.org/officeDocument/2006/relationships" r:embed="rId1"/>
          <a:srcRect/>
          <a:stretch>
            <a:fillRect l="-25000" r="-25000"/>
          </a:stretch>
        </a:blipFill>
      </dgm:spPr>
      <dgm:extLst>
        <a:ext uri="{E40237B7-FDA0-4F09-8148-C483321AD2D9}">
          <dgm14:cNvPr xmlns:dgm14="http://schemas.microsoft.com/office/drawing/2010/diagram" id="0" name="" descr="Microphone on blurred dark scene"/>
        </a:ext>
      </dgm:extLst>
    </dgm:pt>
    <dgm:pt modelId="{BFF33DB3-E022-4B7C-A565-4599AF12DCF6}" type="pres">
      <dgm:prSet presAssocID="{F9F038C5-7446-49A5-A5A5-084B75A42B68}" presName="txNode" presStyleLbl="node1" presStyleIdx="0" presStyleCnt="3">
        <dgm:presLayoutVars>
          <dgm:bulletEnabled val="1"/>
        </dgm:presLayoutVars>
      </dgm:prSet>
      <dgm:spPr/>
    </dgm:pt>
    <dgm:pt modelId="{7003FD71-63C6-48BC-AE9B-67FF16D86426}" type="pres">
      <dgm:prSet presAssocID="{ADC31419-2B2A-4652-AD18-BC83658F3111}" presName="sibTrans" presStyleLbl="sibTrans2D1" presStyleIdx="0" presStyleCnt="2"/>
      <dgm:spPr/>
    </dgm:pt>
    <dgm:pt modelId="{603CBBBE-0FD9-4522-BE55-A17F672C6C05}" type="pres">
      <dgm:prSet presAssocID="{ADC31419-2B2A-4652-AD18-BC83658F3111}" presName="connTx" presStyleLbl="sibTrans2D1" presStyleIdx="0" presStyleCnt="2"/>
      <dgm:spPr/>
    </dgm:pt>
    <dgm:pt modelId="{53B3A72B-E1B3-4B45-AE6A-27336A533831}" type="pres">
      <dgm:prSet presAssocID="{190F8C24-B032-4022-A4E5-70DDA5ED223D}" presName="composite" presStyleCnt="0"/>
      <dgm:spPr/>
    </dgm:pt>
    <dgm:pt modelId="{AD0355AB-AE91-4DAE-AB80-9C2192688463}" type="pres">
      <dgm:prSet presAssocID="{190F8C24-B032-4022-A4E5-70DDA5ED223D}" presName="imagSh" presStyleLbl="b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6000" r="-16000"/>
          </a:stretch>
        </a:blipFill>
      </dgm:spPr>
      <dgm:extLst>
        <a:ext uri="{E40237B7-FDA0-4F09-8148-C483321AD2D9}">
          <dgm14:cNvPr xmlns:dgm14="http://schemas.microsoft.com/office/drawing/2010/diagram" id="0" name="" descr="3D rendering of a robotic arm with fingers half-curled and the index finger pointing out"/>
        </a:ext>
      </dgm:extLst>
    </dgm:pt>
    <dgm:pt modelId="{9B16C105-8EC6-46C2-97BE-EF066325F52C}" type="pres">
      <dgm:prSet presAssocID="{190F8C24-B032-4022-A4E5-70DDA5ED223D}" presName="txNode" presStyleLbl="node1" presStyleIdx="1" presStyleCnt="3">
        <dgm:presLayoutVars>
          <dgm:bulletEnabled val="1"/>
        </dgm:presLayoutVars>
      </dgm:prSet>
      <dgm:spPr/>
    </dgm:pt>
    <dgm:pt modelId="{1592AE5F-B187-4AD1-A31A-CCCA94F10DB8}" type="pres">
      <dgm:prSet presAssocID="{F1B430B1-C148-4AF9-8CEF-1968ED469917}" presName="sibTrans" presStyleLbl="sibTrans2D1" presStyleIdx="1" presStyleCnt="2"/>
      <dgm:spPr/>
    </dgm:pt>
    <dgm:pt modelId="{8C099D1A-11D0-4702-97CF-BB1DFC863953}" type="pres">
      <dgm:prSet presAssocID="{F1B430B1-C148-4AF9-8CEF-1968ED469917}" presName="connTx" presStyleLbl="sibTrans2D1" presStyleIdx="1" presStyleCnt="2"/>
      <dgm:spPr/>
    </dgm:pt>
    <dgm:pt modelId="{E15C27CC-BD8A-4A7B-8077-108CC5F1AC83}" type="pres">
      <dgm:prSet presAssocID="{D2E70FE3-FD8D-4430-825B-EB7DDD40B80F}" presName="composite" presStyleCnt="0"/>
      <dgm:spPr/>
    </dgm:pt>
    <dgm:pt modelId="{68262499-35F8-4E93-800B-2B309B6F9EA9}" type="pres">
      <dgm:prSet presAssocID="{D2E70FE3-FD8D-4430-825B-EB7DDD40B80F}" presName="imagSh" presStyleLbl="b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Woman using laptop computer"/>
        </a:ext>
      </dgm:extLst>
    </dgm:pt>
    <dgm:pt modelId="{92660129-32CC-42B8-B6AF-FCEEC0295C59}" type="pres">
      <dgm:prSet presAssocID="{D2E70FE3-FD8D-4430-825B-EB7DDD40B80F}" presName="txNode" presStyleLbl="node1" presStyleIdx="2" presStyleCnt="3">
        <dgm:presLayoutVars>
          <dgm:bulletEnabled val="1"/>
        </dgm:presLayoutVars>
      </dgm:prSet>
      <dgm:spPr/>
    </dgm:pt>
  </dgm:ptLst>
  <dgm:cxnLst>
    <dgm:cxn modelId="{A57A7636-5666-44AD-BD96-C0AEF4DBB0EB}" type="presOf" srcId="{ADC31419-2B2A-4652-AD18-BC83658F3111}" destId="{7003FD71-63C6-48BC-AE9B-67FF16D86426}" srcOrd="0" destOrd="0" presId="urn:microsoft.com/office/officeart/2005/8/layout/hProcess10"/>
    <dgm:cxn modelId="{FF6D655C-C8B5-493E-A06C-189CF95FFA2E}" srcId="{53D54832-FFB3-49FE-9272-92154A1E089B}" destId="{D2E70FE3-FD8D-4430-825B-EB7DDD40B80F}" srcOrd="2" destOrd="0" parTransId="{B04A4439-9DD3-4622-A6BA-8F052267045C}" sibTransId="{B5E1DE77-6DF5-4A04-A962-549A8D6772B5}"/>
    <dgm:cxn modelId="{A5B6575D-C880-47E6-A307-2D522C64B98A}" type="presOf" srcId="{F1B430B1-C148-4AF9-8CEF-1968ED469917}" destId="{1592AE5F-B187-4AD1-A31A-CCCA94F10DB8}" srcOrd="0" destOrd="0" presId="urn:microsoft.com/office/officeart/2005/8/layout/hProcess10"/>
    <dgm:cxn modelId="{ED6B4247-CFC9-4B31-B025-A320335BFE27}" type="presOf" srcId="{F9F038C5-7446-49A5-A5A5-084B75A42B68}" destId="{BFF33DB3-E022-4B7C-A565-4599AF12DCF6}" srcOrd="0" destOrd="0" presId="urn:microsoft.com/office/officeart/2005/8/layout/hProcess10"/>
    <dgm:cxn modelId="{A7A54357-78A0-4D16-9A3F-B38C23BE4DC9}" type="presOf" srcId="{190F8C24-B032-4022-A4E5-70DDA5ED223D}" destId="{9B16C105-8EC6-46C2-97BE-EF066325F52C}" srcOrd="0" destOrd="0" presId="urn:microsoft.com/office/officeart/2005/8/layout/hProcess10"/>
    <dgm:cxn modelId="{21A7BB7D-8C1C-4661-99CD-B8C5CF93C18F}" type="presOf" srcId="{53D54832-FFB3-49FE-9272-92154A1E089B}" destId="{0AC2DFAF-AB30-439C-83F6-E75F1F144B59}" srcOrd="0" destOrd="0" presId="urn:microsoft.com/office/officeart/2005/8/layout/hProcess10"/>
    <dgm:cxn modelId="{7257CCD4-10BF-42C3-B333-8DFC543671E9}" type="presOf" srcId="{D2E70FE3-FD8D-4430-825B-EB7DDD40B80F}" destId="{92660129-32CC-42B8-B6AF-FCEEC0295C59}" srcOrd="0" destOrd="0" presId="urn:microsoft.com/office/officeart/2005/8/layout/hProcess10"/>
    <dgm:cxn modelId="{74FD62E2-0F3E-4671-96B8-18DEF2CD2507}" type="presOf" srcId="{ADC31419-2B2A-4652-AD18-BC83658F3111}" destId="{603CBBBE-0FD9-4522-BE55-A17F672C6C05}" srcOrd="1" destOrd="0" presId="urn:microsoft.com/office/officeart/2005/8/layout/hProcess10"/>
    <dgm:cxn modelId="{5689E6E2-C06E-4990-B472-7C5A3568E99E}" type="presOf" srcId="{F1B430B1-C148-4AF9-8CEF-1968ED469917}" destId="{8C099D1A-11D0-4702-97CF-BB1DFC863953}" srcOrd="1" destOrd="0" presId="urn:microsoft.com/office/officeart/2005/8/layout/hProcess10"/>
    <dgm:cxn modelId="{6169F2E4-4F46-4E28-BB1C-6EFF23D89F6F}" srcId="{53D54832-FFB3-49FE-9272-92154A1E089B}" destId="{190F8C24-B032-4022-A4E5-70DDA5ED223D}" srcOrd="1" destOrd="0" parTransId="{14537AA6-8A00-46E0-A150-897E1328F0EE}" sibTransId="{F1B430B1-C148-4AF9-8CEF-1968ED469917}"/>
    <dgm:cxn modelId="{25E6DCF5-F9BD-4DA3-B3B5-F312FBC2BA3E}" srcId="{53D54832-FFB3-49FE-9272-92154A1E089B}" destId="{F9F038C5-7446-49A5-A5A5-084B75A42B68}" srcOrd="0" destOrd="0" parTransId="{495CEEB1-66D2-49B0-B868-3FDAA11B619F}" sibTransId="{ADC31419-2B2A-4652-AD18-BC83658F3111}"/>
    <dgm:cxn modelId="{3E52CF7E-6137-4E06-AE70-8C374912F80D}" type="presParOf" srcId="{0AC2DFAF-AB30-439C-83F6-E75F1F144B59}" destId="{E021E9F7-E88C-4AA8-BB84-3E5B48A367EC}" srcOrd="0" destOrd="0" presId="urn:microsoft.com/office/officeart/2005/8/layout/hProcess10"/>
    <dgm:cxn modelId="{76C99183-04FA-4019-B484-ADA770C97399}" type="presParOf" srcId="{E021E9F7-E88C-4AA8-BB84-3E5B48A367EC}" destId="{ABB3479E-9DFA-423E-A2E1-50621F71C856}" srcOrd="0" destOrd="0" presId="urn:microsoft.com/office/officeart/2005/8/layout/hProcess10"/>
    <dgm:cxn modelId="{E3D6FFE6-0F81-422E-88AA-6E0CC0E5E364}" type="presParOf" srcId="{E021E9F7-E88C-4AA8-BB84-3E5B48A367EC}" destId="{BFF33DB3-E022-4B7C-A565-4599AF12DCF6}" srcOrd="1" destOrd="0" presId="urn:microsoft.com/office/officeart/2005/8/layout/hProcess10"/>
    <dgm:cxn modelId="{26ECE79F-2351-4766-8EAE-B721365B03E3}" type="presParOf" srcId="{0AC2DFAF-AB30-439C-83F6-E75F1F144B59}" destId="{7003FD71-63C6-48BC-AE9B-67FF16D86426}" srcOrd="1" destOrd="0" presId="urn:microsoft.com/office/officeart/2005/8/layout/hProcess10"/>
    <dgm:cxn modelId="{8111C7DF-9C1E-4131-9FA7-5796C78908BD}" type="presParOf" srcId="{7003FD71-63C6-48BC-AE9B-67FF16D86426}" destId="{603CBBBE-0FD9-4522-BE55-A17F672C6C05}" srcOrd="0" destOrd="0" presId="urn:microsoft.com/office/officeart/2005/8/layout/hProcess10"/>
    <dgm:cxn modelId="{5D007CE4-87F4-4653-A7F0-D923CDACFCB3}" type="presParOf" srcId="{0AC2DFAF-AB30-439C-83F6-E75F1F144B59}" destId="{53B3A72B-E1B3-4B45-AE6A-27336A533831}" srcOrd="2" destOrd="0" presId="urn:microsoft.com/office/officeart/2005/8/layout/hProcess10"/>
    <dgm:cxn modelId="{72AD4BE9-A492-44A9-9653-05AA97E2E576}" type="presParOf" srcId="{53B3A72B-E1B3-4B45-AE6A-27336A533831}" destId="{AD0355AB-AE91-4DAE-AB80-9C2192688463}" srcOrd="0" destOrd="0" presId="urn:microsoft.com/office/officeart/2005/8/layout/hProcess10"/>
    <dgm:cxn modelId="{F2B062E4-AE66-4098-8778-456322BB77ED}" type="presParOf" srcId="{53B3A72B-E1B3-4B45-AE6A-27336A533831}" destId="{9B16C105-8EC6-46C2-97BE-EF066325F52C}" srcOrd="1" destOrd="0" presId="urn:microsoft.com/office/officeart/2005/8/layout/hProcess10"/>
    <dgm:cxn modelId="{EE97829E-2A64-4DB1-90EA-32E5075C9BEC}" type="presParOf" srcId="{0AC2DFAF-AB30-439C-83F6-E75F1F144B59}" destId="{1592AE5F-B187-4AD1-A31A-CCCA94F10DB8}" srcOrd="3" destOrd="0" presId="urn:microsoft.com/office/officeart/2005/8/layout/hProcess10"/>
    <dgm:cxn modelId="{29324FA2-CD95-4A22-805A-8ACD51390558}" type="presParOf" srcId="{1592AE5F-B187-4AD1-A31A-CCCA94F10DB8}" destId="{8C099D1A-11D0-4702-97CF-BB1DFC863953}" srcOrd="0" destOrd="0" presId="urn:microsoft.com/office/officeart/2005/8/layout/hProcess10"/>
    <dgm:cxn modelId="{98B50D9D-DA82-48A4-9BAC-180B8E34F068}" type="presParOf" srcId="{0AC2DFAF-AB30-439C-83F6-E75F1F144B59}" destId="{E15C27CC-BD8A-4A7B-8077-108CC5F1AC83}" srcOrd="4" destOrd="0" presId="urn:microsoft.com/office/officeart/2005/8/layout/hProcess10"/>
    <dgm:cxn modelId="{0E8DF443-D59D-4FC7-B545-C2504AF21F0B}" type="presParOf" srcId="{E15C27CC-BD8A-4A7B-8077-108CC5F1AC83}" destId="{68262499-35F8-4E93-800B-2B309B6F9EA9}" srcOrd="0" destOrd="0" presId="urn:microsoft.com/office/officeart/2005/8/layout/hProcess10"/>
    <dgm:cxn modelId="{33131ED0-64E2-4C4C-BC58-3675C446C29A}" type="presParOf" srcId="{E15C27CC-BD8A-4A7B-8077-108CC5F1AC83}" destId="{92660129-32CC-42B8-B6AF-FCEEC0295C59}"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92358-9D3C-458E-95F5-C54AF54A5C04}">
      <dsp:nvSpPr>
        <dsp:cNvPr id="0" name=""/>
        <dsp:cNvSpPr/>
      </dsp:nvSpPr>
      <dsp:spPr>
        <a:xfrm rot="10800000">
          <a:off x="2161677" y="740"/>
          <a:ext cx="7182798" cy="1409904"/>
        </a:xfrm>
        <a:prstGeom prst="homePlate">
          <a:avLst/>
        </a:prstGeom>
        <a:solidFill>
          <a:schemeClr val="accent5">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21729"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Cambria" panose="02040503050406030204" pitchFamily="18" charset="0"/>
              <a:ea typeface="Cambria" panose="02040503050406030204" pitchFamily="18" charset="0"/>
            </a:rPr>
            <a:t>MUSIC THERAPY</a:t>
          </a:r>
          <a:r>
            <a:rPr lang="en-US" sz="1800" b="0" i="0" kern="1200" dirty="0">
              <a:latin typeface="Cambria" panose="02040503050406030204" pitchFamily="18" charset="0"/>
              <a:ea typeface="Cambria" panose="02040503050406030204" pitchFamily="18" charset="0"/>
            </a:rPr>
            <a:t> is the use of music to address the physical, emotional, cognitive, and social needs of a group or individual. </a:t>
          </a:r>
          <a:endParaRPr lang="en-GH" sz="1800" b="0" kern="1200" dirty="0">
            <a:latin typeface="Cambria" panose="02040503050406030204" pitchFamily="18" charset="0"/>
            <a:ea typeface="Cambria" panose="02040503050406030204" pitchFamily="18" charset="0"/>
          </a:endParaRPr>
        </a:p>
      </dsp:txBody>
      <dsp:txXfrm rot="10800000">
        <a:off x="2514153" y="740"/>
        <a:ext cx="6830322" cy="1409904"/>
      </dsp:txXfrm>
    </dsp:sp>
    <dsp:sp modelId="{6C306B05-AD2A-439C-B23A-6ADD5B372628}">
      <dsp:nvSpPr>
        <dsp:cNvPr id="0" name=""/>
        <dsp:cNvSpPr/>
      </dsp:nvSpPr>
      <dsp:spPr>
        <a:xfrm>
          <a:off x="1456724" y="740"/>
          <a:ext cx="1409904" cy="1409904"/>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tint val="50000"/>
              <a:hueOff val="0"/>
              <a:satOff val="0"/>
              <a:lumOff val="0"/>
              <a:alphaOff val="0"/>
              <a:shade val="35000"/>
              <a:satMod val="130000"/>
            </a:schemeClr>
          </a:contourClr>
        </a:sp3d>
      </dsp:spPr>
      <dsp:style>
        <a:lnRef idx="0">
          <a:scrgbClr r="0" g="0" b="0"/>
        </a:lnRef>
        <a:fillRef idx="1">
          <a:scrgbClr r="0" g="0" b="0"/>
        </a:fillRef>
        <a:effectRef idx="2">
          <a:scrgbClr r="0" g="0" b="0"/>
        </a:effectRef>
        <a:fontRef idx="minor"/>
      </dsp:style>
    </dsp:sp>
    <dsp:sp modelId="{01244D49-FC4D-4868-A074-F55B36AF144F}">
      <dsp:nvSpPr>
        <dsp:cNvPr id="0" name=""/>
        <dsp:cNvSpPr/>
      </dsp:nvSpPr>
      <dsp:spPr>
        <a:xfrm rot="10800000">
          <a:off x="2161677" y="1831512"/>
          <a:ext cx="7182798" cy="1409904"/>
        </a:xfrm>
        <a:prstGeom prst="homePlate">
          <a:avLst/>
        </a:prstGeom>
        <a:solidFill>
          <a:schemeClr val="accent5">
            <a:hueOff val="-9534578"/>
            <a:satOff val="2515"/>
            <a:lumOff val="1275"/>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9534578"/>
              <a:satOff val="2515"/>
              <a:lumOff val="1275"/>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21729" tIns="91440" rIns="170688" bIns="91440" numCol="1" spcCol="1270" anchor="ctr" anchorCtr="0">
          <a:noAutofit/>
        </a:bodyPr>
        <a:lstStyle/>
        <a:p>
          <a:pPr marL="0" lvl="0" indent="0" algn="l" defTabSz="1066800">
            <a:lnSpc>
              <a:spcPct val="90000"/>
            </a:lnSpc>
            <a:spcBef>
              <a:spcPct val="0"/>
            </a:spcBef>
            <a:spcAft>
              <a:spcPct val="35000"/>
            </a:spcAft>
            <a:buNone/>
          </a:pPr>
          <a:r>
            <a:rPr lang="en-US" sz="2400" b="1" i="0" kern="1200">
              <a:latin typeface="Cambria" panose="02040503050406030204" pitchFamily="18" charset="0"/>
              <a:ea typeface="Cambria" panose="02040503050406030204" pitchFamily="18" charset="0"/>
              <a:cs typeface="+mn-cs"/>
            </a:rPr>
            <a:t>POSITIVES</a:t>
          </a:r>
          <a:r>
            <a:rPr lang="en-US" sz="2400" b="0" i="0" kern="1200">
              <a:latin typeface="Cambria" panose="02040503050406030204" pitchFamily="18" charset="0"/>
              <a:ea typeface="Cambria" panose="02040503050406030204" pitchFamily="18" charset="0"/>
              <a:cs typeface="+mn-cs"/>
            </a:rPr>
            <a:t> Music therapy can help decrease your pain, anxiety, fatigue and depression.</a:t>
          </a:r>
          <a:endParaRPr lang="en-GH" sz="2400" b="0" i="0" kern="1200" dirty="0">
            <a:latin typeface="Cambria" panose="02040503050406030204" pitchFamily="18" charset="0"/>
            <a:ea typeface="Cambria" panose="02040503050406030204" pitchFamily="18" charset="0"/>
            <a:cs typeface="+mn-cs"/>
          </a:endParaRPr>
        </a:p>
      </dsp:txBody>
      <dsp:txXfrm rot="10800000">
        <a:off x="2514153" y="1831512"/>
        <a:ext cx="6830322" cy="1409904"/>
      </dsp:txXfrm>
    </dsp:sp>
    <dsp:sp modelId="{0BF7D256-80BC-41C0-922D-A021F24972E1}">
      <dsp:nvSpPr>
        <dsp:cNvPr id="0" name=""/>
        <dsp:cNvSpPr/>
      </dsp:nvSpPr>
      <dsp:spPr>
        <a:xfrm>
          <a:off x="1456724" y="1831512"/>
          <a:ext cx="1409904" cy="1409904"/>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tint val="50000"/>
              <a:hueOff val="-9703770"/>
              <a:satOff val="2543"/>
              <a:lumOff val="414"/>
              <a:alphaOff val="0"/>
              <a:shade val="35000"/>
              <a:satMod val="130000"/>
            </a:schemeClr>
          </a:contourClr>
        </a:sp3d>
      </dsp:spPr>
      <dsp:style>
        <a:lnRef idx="0">
          <a:scrgbClr r="0" g="0" b="0"/>
        </a:lnRef>
        <a:fillRef idx="1">
          <a:scrgbClr r="0" g="0" b="0"/>
        </a:fillRef>
        <a:effectRef idx="2">
          <a:scrgbClr r="0" g="0" b="0"/>
        </a:effectRef>
        <a:fontRef idx="minor"/>
      </dsp:style>
    </dsp:sp>
    <dsp:sp modelId="{52BF9EF9-D202-441C-A155-442B2973F18E}">
      <dsp:nvSpPr>
        <dsp:cNvPr id="0" name=""/>
        <dsp:cNvSpPr/>
      </dsp:nvSpPr>
      <dsp:spPr>
        <a:xfrm rot="10800000">
          <a:off x="2161677" y="3662284"/>
          <a:ext cx="7182798" cy="1409904"/>
        </a:xfrm>
        <a:prstGeom prst="homePlate">
          <a:avLst/>
        </a:prstGeom>
        <a:solidFill>
          <a:schemeClr val="accent5">
            <a:hueOff val="-19069156"/>
            <a:satOff val="5029"/>
            <a:lumOff val="254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19069156"/>
              <a:satOff val="5029"/>
              <a:lumOff val="254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21729"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Cambria" panose="02040503050406030204" pitchFamily="18" charset="0"/>
              <a:ea typeface="Cambria" panose="02040503050406030204" pitchFamily="18" charset="0"/>
            </a:rPr>
            <a:t>SIDE EFFECTS </a:t>
          </a:r>
          <a:r>
            <a:rPr lang="en-US" sz="1800" b="0" i="0" kern="1200" dirty="0">
              <a:latin typeface="Cambria" panose="02040503050406030204" pitchFamily="18" charset="0"/>
              <a:ea typeface="Cambria" panose="02040503050406030204" pitchFamily="18" charset="0"/>
            </a:rPr>
            <a:t>Particular types of music might irritate some people or make them feel uncomfortable. The music might trigger strong reactions or evoke memories which could range from pleasant to painful.</a:t>
          </a:r>
          <a:endParaRPr lang="en-GH" sz="1800" kern="1200" dirty="0">
            <a:latin typeface="Cambria" panose="02040503050406030204" pitchFamily="18" charset="0"/>
            <a:ea typeface="Cambria" panose="02040503050406030204" pitchFamily="18" charset="0"/>
          </a:endParaRPr>
        </a:p>
      </dsp:txBody>
      <dsp:txXfrm rot="10800000">
        <a:off x="2514153" y="3662284"/>
        <a:ext cx="6830322" cy="1409904"/>
      </dsp:txXfrm>
    </dsp:sp>
    <dsp:sp modelId="{F57AD6A7-AFBF-492C-AD89-6F32CAFC2E4F}">
      <dsp:nvSpPr>
        <dsp:cNvPr id="0" name=""/>
        <dsp:cNvSpPr/>
      </dsp:nvSpPr>
      <dsp:spPr>
        <a:xfrm>
          <a:off x="1456724" y="3662284"/>
          <a:ext cx="1409904" cy="1409904"/>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tint val="50000"/>
              <a:hueOff val="-19407541"/>
              <a:satOff val="5086"/>
              <a:lumOff val="829"/>
              <a:alphaOff val="0"/>
              <a:shade val="35000"/>
              <a:satMod val="130000"/>
            </a:schemeClr>
          </a:contourClr>
        </a:sp3d>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3479E-9DFA-423E-A2E1-50621F71C856}">
      <dsp:nvSpPr>
        <dsp:cNvPr id="0" name=""/>
        <dsp:cNvSpPr/>
      </dsp:nvSpPr>
      <dsp:spPr>
        <a:xfrm>
          <a:off x="4042" y="299121"/>
          <a:ext cx="1904275" cy="1904275"/>
        </a:xfrm>
        <a:prstGeom prst="roundRect">
          <a:avLst>
            <a:gd name="adj" fmla="val 10000"/>
          </a:avLst>
        </a:prstGeom>
        <a:blipFill>
          <a:blip xmlns:r="http://schemas.openxmlformats.org/officeDocument/2006/relationships" r:embed="rId1"/>
          <a:srcRect/>
          <a:stretch>
            <a:fillRect l="-25000" r="-2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FF33DB3-E022-4B7C-A565-4599AF12DCF6}">
      <dsp:nvSpPr>
        <dsp:cNvPr id="0" name=""/>
        <dsp:cNvSpPr/>
      </dsp:nvSpPr>
      <dsp:spPr>
        <a:xfrm>
          <a:off x="314040" y="1441686"/>
          <a:ext cx="1904275" cy="1904275"/>
        </a:xfrm>
        <a:prstGeom prst="roundRect">
          <a:avLst>
            <a:gd name="adj" fmla="val 10000"/>
          </a:avLst>
        </a:prstGeom>
        <a:solidFill>
          <a:schemeClr val="l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The song to be listened to is first passed to the NLP model.</a:t>
          </a:r>
          <a:endParaRPr lang="en-GH" sz="1400" b="0" kern="1200" dirty="0"/>
        </a:p>
      </dsp:txBody>
      <dsp:txXfrm>
        <a:off x="369814" y="1497460"/>
        <a:ext cx="1792727" cy="1792727"/>
      </dsp:txXfrm>
    </dsp:sp>
    <dsp:sp modelId="{7003FD71-63C6-48BC-AE9B-67FF16D86426}">
      <dsp:nvSpPr>
        <dsp:cNvPr id="0" name=""/>
        <dsp:cNvSpPr/>
      </dsp:nvSpPr>
      <dsp:spPr>
        <a:xfrm>
          <a:off x="2275123" y="1022473"/>
          <a:ext cx="366805" cy="457570"/>
        </a:xfrm>
        <a:prstGeom prst="rightArrow">
          <a:avLst>
            <a:gd name="adj1" fmla="val 60000"/>
            <a:gd name="adj2" fmla="val 50000"/>
          </a:avLst>
        </a:prstGeom>
        <a:solidFill>
          <a:schemeClr val="accent4">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H" sz="1900" kern="1200"/>
        </a:p>
      </dsp:txBody>
      <dsp:txXfrm>
        <a:off x="2275123" y="1113987"/>
        <a:ext cx="256764" cy="274542"/>
      </dsp:txXfrm>
    </dsp:sp>
    <dsp:sp modelId="{AD0355AB-AE91-4DAE-AB80-9C2192688463}">
      <dsp:nvSpPr>
        <dsp:cNvPr id="0" name=""/>
        <dsp:cNvSpPr/>
      </dsp:nvSpPr>
      <dsp:spPr>
        <a:xfrm>
          <a:off x="2956333" y="299121"/>
          <a:ext cx="1904275" cy="1904275"/>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6000" r="-1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B16C105-8EC6-46C2-97BE-EF066325F52C}">
      <dsp:nvSpPr>
        <dsp:cNvPr id="0" name=""/>
        <dsp:cNvSpPr/>
      </dsp:nvSpPr>
      <dsp:spPr>
        <a:xfrm>
          <a:off x="3266332" y="1441686"/>
          <a:ext cx="1904275" cy="1904275"/>
        </a:xfrm>
        <a:prstGeom prst="roundRect">
          <a:avLst>
            <a:gd name="adj" fmla="val 10000"/>
          </a:avLst>
        </a:prstGeom>
        <a:solidFill>
          <a:schemeClr val="l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The NLP model produces a list of potential words that are present in the song.</a:t>
          </a:r>
          <a:endParaRPr lang="en-GH" sz="1400" b="0" kern="1200" dirty="0"/>
        </a:p>
      </dsp:txBody>
      <dsp:txXfrm>
        <a:off x="3322106" y="1497460"/>
        <a:ext cx="1792727" cy="1792727"/>
      </dsp:txXfrm>
    </dsp:sp>
    <dsp:sp modelId="{1592AE5F-B187-4AD1-A31A-CCCA94F10DB8}">
      <dsp:nvSpPr>
        <dsp:cNvPr id="0" name=""/>
        <dsp:cNvSpPr/>
      </dsp:nvSpPr>
      <dsp:spPr>
        <a:xfrm>
          <a:off x="5227415" y="1022473"/>
          <a:ext cx="366805" cy="457570"/>
        </a:xfrm>
        <a:prstGeom prst="rightArrow">
          <a:avLst>
            <a:gd name="adj1" fmla="val 60000"/>
            <a:gd name="adj2" fmla="val 50000"/>
          </a:avLst>
        </a:prstGeom>
        <a:solidFill>
          <a:schemeClr val="accent4">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H" sz="1900" kern="1200"/>
        </a:p>
      </dsp:txBody>
      <dsp:txXfrm>
        <a:off x="5227415" y="1113987"/>
        <a:ext cx="256764" cy="274542"/>
      </dsp:txXfrm>
    </dsp:sp>
    <dsp:sp modelId="{68262499-35F8-4E93-800B-2B309B6F9EA9}">
      <dsp:nvSpPr>
        <dsp:cNvPr id="0" name=""/>
        <dsp:cNvSpPr/>
      </dsp:nvSpPr>
      <dsp:spPr>
        <a:xfrm>
          <a:off x="5908625" y="299121"/>
          <a:ext cx="1904275" cy="1904275"/>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2660129-32CC-42B8-B6AF-FCEEC0295C59}">
      <dsp:nvSpPr>
        <dsp:cNvPr id="0" name=""/>
        <dsp:cNvSpPr/>
      </dsp:nvSpPr>
      <dsp:spPr>
        <a:xfrm>
          <a:off x="6218624" y="1441686"/>
          <a:ext cx="1904275" cy="1904275"/>
        </a:xfrm>
        <a:prstGeom prst="roundRect">
          <a:avLst>
            <a:gd name="adj" fmla="val 10000"/>
          </a:avLst>
        </a:prstGeom>
        <a:solidFill>
          <a:schemeClr val="l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Outcome of Model will tell if it is safe to listen to a song or not depending on lyrics of song.</a:t>
          </a:r>
          <a:endParaRPr lang="en-GH" sz="1400" b="0" kern="1200" dirty="0"/>
        </a:p>
      </dsp:txBody>
      <dsp:txXfrm>
        <a:off x="6274398" y="1497460"/>
        <a:ext cx="1792727" cy="179272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2022-07-26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2022-07-26</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fld id="{0F8A6F22-D14E-4FFC-A37A-08B9703544CB}" type="slidenum">
              <a:rPr lang="en-US" smtClean="0"/>
              <a:t>1</a:t>
            </a:fld>
            <a:endParaRPr lang="en-US"/>
          </a:p>
        </p:txBody>
      </p:sp>
    </p:spTree>
    <p:extLst>
      <p:ext uri="{BB962C8B-B14F-4D97-AF65-F5344CB8AC3E}">
        <p14:creationId xmlns:p14="http://schemas.microsoft.com/office/powerpoint/2010/main" val="1953198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708" y="759128"/>
            <a:ext cx="9417094" cy="4042584"/>
          </a:xfrm>
        </p:spPr>
        <p:txBody>
          <a:bodyPr anchor="b">
            <a:normAutofit/>
          </a:bodyPr>
          <a:lstStyle>
            <a:lvl1pPr algn="l">
              <a:lnSpc>
                <a:spcPct val="85000"/>
              </a:lnSpc>
              <a:defRPr sz="7199"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708" y="4801711"/>
            <a:ext cx="9417094" cy="1692032"/>
          </a:xfrm>
        </p:spPr>
        <p:txBody>
          <a:bodyPr>
            <a:normAutofit/>
          </a:bodyPr>
          <a:lstStyle>
            <a:lvl1pPr marL="0" indent="0" algn="l">
              <a:buNone/>
              <a:defRPr sz="2200" baseline="0">
                <a:solidFill>
                  <a:schemeClr val="tx1">
                    <a:lumMod val="75000"/>
                  </a:schemeClr>
                </a:solidFill>
              </a:defRPr>
            </a:lvl1pPr>
            <a:lvl2pPr marL="457154" indent="0" algn="ctr">
              <a:buNone/>
              <a:defRPr sz="2200"/>
            </a:lvl2pPr>
            <a:lvl3pPr marL="914309" indent="0" algn="ctr">
              <a:buNone/>
              <a:defRPr sz="2200"/>
            </a:lvl3pPr>
            <a:lvl4pPr marL="1371463" indent="0" algn="ctr">
              <a:buNone/>
              <a:defRPr sz="2000"/>
            </a:lvl4pPr>
            <a:lvl5pPr marL="1828617" indent="0" algn="ctr">
              <a:buNone/>
              <a:defRPr sz="2000"/>
            </a:lvl5pPr>
            <a:lvl6pPr marL="2285771" indent="0" algn="ctr">
              <a:buNone/>
              <a:defRPr sz="2000"/>
            </a:lvl6pPr>
            <a:lvl7pPr marL="2742926" indent="0" algn="ctr">
              <a:buNone/>
              <a:defRPr sz="2000"/>
            </a:lvl7pPr>
            <a:lvl8pPr marL="3200080" indent="0" algn="ctr">
              <a:buNone/>
              <a:defRPr sz="2000"/>
            </a:lvl8pPr>
            <a:lvl9pPr marL="3657234"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D3D6733-6F27-4404-AB51-585418F146E5}" type="datetimeFigureOut">
              <a:rPr lang="ko-KR" altLang="en-US" smtClean="0"/>
              <a:pPr/>
              <a:t>2022-07-26</a:t>
            </a:fld>
            <a:endParaRPr lang="ko-KR"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ko-KR"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E6BC638-39B7-4287-91A7-2A3DDA573295}" type="slidenum">
              <a:rPr lang="ko-KR" altLang="en-US" smtClean="0"/>
              <a:pPr/>
              <a:t>‹#›</a:t>
            </a:fld>
            <a:endParaRPr lang="ko-KR" altLang="en-US"/>
          </a:p>
        </p:txBody>
      </p:sp>
      <p:sp>
        <p:nvSpPr>
          <p:cNvPr id="7" name="Rectangle 6"/>
          <p:cNvSpPr/>
          <p:nvPr/>
        </p:nvSpPr>
        <p:spPr>
          <a:xfrm>
            <a:off x="0" y="0"/>
            <a:ext cx="457140"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35556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187849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7574" y="381088"/>
            <a:ext cx="2476178" cy="589892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1901" y="381088"/>
            <a:ext cx="7733293" cy="5898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550324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8" name="그림 개체 틀 7"/>
          <p:cNvSpPr>
            <a:spLocks noGrp="1"/>
          </p:cNvSpPr>
          <p:nvPr>
            <p:ph type="pic" sz="quarter" idx="10"/>
          </p:nvPr>
        </p:nvSpPr>
        <p:spPr>
          <a:xfrm>
            <a:off x="0" y="0"/>
            <a:ext cx="12190413" cy="6859588"/>
          </a:xfrm>
        </p:spPr>
        <p:txBody>
          <a:bodyPr/>
          <a:lstStyle/>
          <a:p>
            <a:endParaRPr lang="en-US"/>
          </a:p>
        </p:txBody>
      </p:sp>
    </p:spTree>
    <p:extLst>
      <p:ext uri="{BB962C8B-B14F-4D97-AF65-F5344CB8AC3E}">
        <p14:creationId xmlns:p14="http://schemas.microsoft.com/office/powerpoint/2010/main" val="1757717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2022-07-26</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85000"/>
                    <a:lumOff val="15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85000"/>
                    <a:lumOff val="1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Tree>
    <p:extLst>
      <p:ext uri="{BB962C8B-B14F-4D97-AF65-F5344CB8AC3E}">
        <p14:creationId xmlns:p14="http://schemas.microsoft.com/office/powerpoint/2010/main" val="1172221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1702718" y="2493690"/>
            <a:ext cx="9217024" cy="122413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extLst>
      <p:ext uri="{BB962C8B-B14F-4D97-AF65-F5344CB8AC3E}">
        <p14:creationId xmlns:p14="http://schemas.microsoft.com/office/powerpoint/2010/main" val="1861298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8" name="그림 개체 틀 7"/>
          <p:cNvSpPr>
            <a:spLocks noGrp="1"/>
          </p:cNvSpPr>
          <p:nvPr>
            <p:ph type="pic" sz="quarter" idx="10"/>
          </p:nvPr>
        </p:nvSpPr>
        <p:spPr>
          <a:xfrm>
            <a:off x="0" y="0"/>
            <a:ext cx="12190413" cy="6859588"/>
          </a:xfrm>
        </p:spPr>
        <p:txBody>
          <a:bodyPr/>
          <a:lstStyle/>
          <a:p>
            <a:endParaRPr lang="en-US"/>
          </a:p>
        </p:txBody>
      </p:sp>
    </p:spTree>
    <p:extLst>
      <p:ext uri="{BB962C8B-B14F-4D97-AF65-F5344CB8AC3E}">
        <p14:creationId xmlns:p14="http://schemas.microsoft.com/office/powerpoint/2010/main" val="4231661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283949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708" y="759128"/>
            <a:ext cx="9417094" cy="4042584"/>
          </a:xfrm>
        </p:spPr>
        <p:txBody>
          <a:bodyPr anchor="b">
            <a:normAutofit/>
          </a:bodyPr>
          <a:lstStyle>
            <a:lvl1pPr>
              <a:lnSpc>
                <a:spcPct val="85000"/>
              </a:lnSpc>
              <a:defRPr sz="7199" b="0"/>
            </a:lvl1pPr>
          </a:lstStyle>
          <a:p>
            <a:r>
              <a:rPr lang="en-US"/>
              <a:t>Click to edit Master title style</a:t>
            </a:r>
            <a:endParaRPr lang="en-US" dirty="0"/>
          </a:p>
        </p:txBody>
      </p:sp>
      <p:sp>
        <p:nvSpPr>
          <p:cNvPr id="3" name="Text Placeholder 2"/>
          <p:cNvSpPr>
            <a:spLocks noGrp="1"/>
          </p:cNvSpPr>
          <p:nvPr>
            <p:ph type="body" idx="1"/>
          </p:nvPr>
        </p:nvSpPr>
        <p:spPr>
          <a:xfrm>
            <a:off x="1261708" y="4801711"/>
            <a:ext cx="9417094" cy="1692032"/>
          </a:xfrm>
        </p:spPr>
        <p:txBody>
          <a:bodyPr anchor="t">
            <a:normAutofit/>
          </a:bodyPr>
          <a:lstStyle>
            <a:lvl1pPr marL="0" indent="0">
              <a:buNone/>
              <a:defRPr sz="2200">
                <a:solidFill>
                  <a:schemeClr val="tx1">
                    <a:lumMod val="65000"/>
                    <a:lumOff val="35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7" name="Rectangle 6"/>
          <p:cNvSpPr/>
          <p:nvPr/>
        </p:nvSpPr>
        <p:spPr>
          <a:xfrm>
            <a:off x="0" y="0"/>
            <a:ext cx="457140"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06858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708" y="1829224"/>
            <a:ext cx="4479977" cy="435234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5682" y="1829224"/>
            <a:ext cx="4479977" cy="435234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826548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708" y="1714052"/>
            <a:ext cx="4479977" cy="731689"/>
          </a:xfrm>
        </p:spPr>
        <p:txBody>
          <a:bodyPr anchor="b">
            <a:normAutofit/>
          </a:bodyPr>
          <a:lstStyle>
            <a:lvl1pPr marL="0" indent="0">
              <a:spcBef>
                <a:spcPts val="0"/>
              </a:spcBef>
              <a:buNone/>
              <a:defRPr sz="2000" b="0">
                <a:solidFill>
                  <a:schemeClr val="tx2"/>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708" y="2508130"/>
            <a:ext cx="4479977" cy="366549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5682" y="1714052"/>
            <a:ext cx="4479977" cy="731689"/>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marL="0" lvl="0" indent="0" algn="l" defTabSz="914309"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5682" y="2508130"/>
            <a:ext cx="4479977" cy="366549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867073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839573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3922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139" y="457306"/>
            <a:ext cx="3199983" cy="1600568"/>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3681" y="685959"/>
            <a:ext cx="6078275" cy="548767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139" y="2100221"/>
            <a:ext cx="3199983" cy="3810883"/>
          </a:xfrm>
        </p:spPr>
        <p:txBody>
          <a:bodyPr>
            <a:normAutofit/>
          </a:bodyPr>
          <a:lstStyle>
            <a:lvl1pPr marL="0" indent="0">
              <a:lnSpc>
                <a:spcPct val="114000"/>
              </a:lnSpc>
              <a:spcBef>
                <a:spcPts val="800"/>
              </a:spcBef>
              <a:buNone/>
              <a:defRPr sz="13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952243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6582"/>
            <a:ext cx="11291370" cy="175300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281" y="5259017"/>
            <a:ext cx="9980901" cy="914612"/>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1370" cy="5130111"/>
          </a:xfrm>
          <a:solidFill>
            <a:schemeClr val="accent1"/>
          </a:solidFill>
        </p:spPr>
        <p:txBody>
          <a:bodyPr anchor="t"/>
          <a:lstStyle>
            <a:lvl1pPr marL="0" indent="0">
              <a:buNone/>
              <a:defRPr sz="3200">
                <a:solidFill>
                  <a:schemeClr val="bg1"/>
                </a:solidFill>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281" y="6110004"/>
            <a:ext cx="9980901" cy="597149"/>
          </a:xfrm>
        </p:spPr>
        <p:txBody>
          <a:bodyPr>
            <a:normAutofit/>
          </a:bodyPr>
          <a:lstStyle>
            <a:lvl1pPr marL="0" indent="0">
              <a:lnSpc>
                <a:spcPct val="100000"/>
              </a:lnSpc>
              <a:spcBef>
                <a:spcPts val="800"/>
              </a:spcBef>
              <a:buNone/>
              <a:defRPr sz="1300">
                <a:solidFill>
                  <a:schemeClr val="bg1">
                    <a:lumMod val="85000"/>
                  </a:schemeClr>
                </a:solidFill>
              </a:defRPr>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D6733-6F27-4404-AB51-585418F146E5}" type="datetimeFigureOut">
              <a:rPr lang="ko-KR" altLang="en-US" smtClean="0"/>
              <a:pPr/>
              <a:t>2022-07-26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697000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1370" y="0"/>
            <a:ext cx="914281"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708" y="365845"/>
            <a:ext cx="9691378" cy="13258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708" y="1829224"/>
            <a:ext cx="8594241" cy="4352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5793" y="998835"/>
            <a:ext cx="1905440" cy="365077"/>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D3D6733-6F27-4404-AB51-585418F146E5}" type="datetimeFigureOut">
              <a:rPr lang="ko-KR" altLang="en-US" smtClean="0"/>
              <a:pPr/>
              <a:t>2022-07-26</a:t>
            </a:fld>
            <a:endParaRPr lang="ko-KR" altLang="en-US"/>
          </a:p>
        </p:txBody>
      </p:sp>
      <p:sp>
        <p:nvSpPr>
          <p:cNvPr id="5" name="Footer Placeholder 4"/>
          <p:cNvSpPr>
            <a:spLocks noGrp="1"/>
          </p:cNvSpPr>
          <p:nvPr>
            <p:ph type="ftr" sz="quarter" idx="3"/>
          </p:nvPr>
        </p:nvSpPr>
        <p:spPr>
          <a:xfrm rot="16200000">
            <a:off x="9957397" y="4047541"/>
            <a:ext cx="3582229" cy="365077"/>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ko-KR" altLang="en-US"/>
          </a:p>
        </p:txBody>
      </p:sp>
      <p:sp>
        <p:nvSpPr>
          <p:cNvPr id="6" name="Slide Number Placeholder 5"/>
          <p:cNvSpPr>
            <a:spLocks noGrp="1"/>
          </p:cNvSpPr>
          <p:nvPr>
            <p:ph type="sldNum" sz="quarter" idx="4"/>
          </p:nvPr>
        </p:nvSpPr>
        <p:spPr>
          <a:xfrm>
            <a:off x="11291370" y="6173630"/>
            <a:ext cx="914281" cy="593862"/>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5886140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3" r:id="rId13"/>
    <p:sldLayoutId id="2147483724" r:id="rId14"/>
    <p:sldLayoutId id="2147483681" r:id="rId15"/>
  </p:sldLayoutIdLst>
  <p:txStyles>
    <p:titleStyle>
      <a:lvl1pPr algn="l" defTabSz="914309"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62" indent="-182862" algn="l" defTabSz="914309"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154" indent="-182862" algn="l" defTabSz="914309"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447" indent="-182862" algn="l" defTabSz="914309"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739" indent="-182862" algn="l" defTabSz="914309"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032" indent="-182862" algn="l" defTabSz="914309"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840" indent="-228577" algn="l" defTabSz="914309"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810" indent="-228577" algn="l" defTabSz="914309"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780" indent="-228577" algn="l" defTabSz="914309"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750" indent="-228577" algn="l" defTabSz="914309"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www.azlyrics.com/lyrics/akon/beautiful.html'"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mailto:git@github.com:Dept-of-Comp-Sci-University-of-Ghana/coding-assignment---web-scraping-mth-gp-7.g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6B4AE"/>
        </a:solidFill>
        <a:effectLst/>
      </p:bgPr>
    </p:bg>
    <p:spTree>
      <p:nvGrpSpPr>
        <p:cNvPr id="1" name=""/>
        <p:cNvGrpSpPr/>
        <p:nvPr/>
      </p:nvGrpSpPr>
      <p:grpSpPr>
        <a:xfrm>
          <a:off x="0" y="0"/>
          <a:ext cx="0" cy="0"/>
          <a:chOff x="0" y="0"/>
          <a:chExt cx="0" cy="0"/>
        </a:xfrm>
      </p:grpSpPr>
      <p:pic>
        <p:nvPicPr>
          <p:cNvPr id="4" name="그림 개체 틀 3"/>
          <p:cNvPicPr>
            <a:picLocks noGrp="1" noChangeAspect="1"/>
          </p:cNvPicPr>
          <p:nvPr>
            <p:ph type="pic" sz="quarter" idx="10"/>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3" r="3"/>
          <a:stretch>
            <a:fillRect/>
          </a:stretch>
        </p:blipFill>
        <p:spPr/>
      </p:pic>
      <p:grpSp>
        <p:nvGrpSpPr>
          <p:cNvPr id="3" name="Group 2">
            <a:extLst>
              <a:ext uri="{FF2B5EF4-FFF2-40B4-BE49-F238E27FC236}">
                <a16:creationId xmlns:a16="http://schemas.microsoft.com/office/drawing/2014/main" id="{E5405CE6-3C73-8B74-FF38-50C8EA56734C}"/>
              </a:ext>
            </a:extLst>
          </p:cNvPr>
          <p:cNvGrpSpPr/>
          <p:nvPr/>
        </p:nvGrpSpPr>
        <p:grpSpPr>
          <a:xfrm>
            <a:off x="2649332" y="1197546"/>
            <a:ext cx="6891748" cy="2985304"/>
            <a:chOff x="2640246" y="1984600"/>
            <a:chExt cx="6891748" cy="2985304"/>
          </a:xfrm>
        </p:grpSpPr>
        <p:sp>
          <p:nvSpPr>
            <p:cNvPr id="5" name="TextBox 4"/>
            <p:cNvSpPr txBox="1"/>
            <p:nvPr/>
          </p:nvSpPr>
          <p:spPr>
            <a:xfrm>
              <a:off x="2679005" y="1984600"/>
              <a:ext cx="6852989" cy="2985304"/>
            </a:xfrm>
            <a:prstGeom prst="rect">
              <a:avLst/>
            </a:prstGeom>
            <a:noFill/>
          </p:spPr>
          <p:txBody>
            <a:bodyPr wrap="square" rtlCol="0">
              <a:spAutoFit/>
            </a:bodyPr>
            <a:lstStyle/>
            <a:p>
              <a:pPr>
                <a:defRPr/>
              </a:pPr>
              <a:r>
                <a:rPr lang="en-US" altLang="ko-KR" sz="8799" b="1" dirty="0">
                  <a:latin typeface="Abadi" panose="020B0604020104020204" pitchFamily="34" charset="0"/>
                  <a:cs typeface="Poppins SemiBold" panose="02000000000000000000" pitchFamily="2" charset="0"/>
                </a:rPr>
                <a:t>       </a:t>
              </a:r>
              <a:r>
                <a:rPr lang="en-US" altLang="ko-KR" sz="2400" b="1" dirty="0">
                  <a:latin typeface="Abadi" panose="020B0604020104020204" pitchFamily="34" charset="0"/>
                  <a:cs typeface="Poppins Light" panose="02000000000000000000" pitchFamily="2" charset="0"/>
                </a:rPr>
                <a:t>is one of the most powerful things the world has to offer. No matter what race or religion or nationality or gender that you are, it has the power to unite us. </a:t>
              </a:r>
            </a:p>
            <a:p>
              <a:pPr algn="r">
                <a:defRPr/>
              </a:pPr>
              <a:endParaRPr lang="en-US" altLang="ko-KR" sz="1400" b="1" i="1" dirty="0">
                <a:latin typeface="Abadi" panose="020B0604020104020204" pitchFamily="34" charset="0"/>
                <a:cs typeface="Poppins Light" panose="02000000000000000000" pitchFamily="2" charset="0"/>
              </a:endParaRPr>
            </a:p>
            <a:p>
              <a:pPr algn="r">
                <a:defRPr/>
              </a:pPr>
              <a:r>
                <a:rPr lang="en-US" altLang="ko-KR" sz="1400" b="1" i="1" dirty="0">
                  <a:latin typeface="Abadi" panose="020B0604020104020204" pitchFamily="34" charset="0"/>
                  <a:cs typeface="Poppins Light" panose="02000000000000000000" pitchFamily="2" charset="0"/>
                </a:rPr>
                <a:t>Lady Gaga</a:t>
              </a:r>
            </a:p>
          </p:txBody>
        </p:sp>
        <p:sp>
          <p:nvSpPr>
            <p:cNvPr id="11" name="자유형 10"/>
            <p:cNvSpPr/>
            <p:nvPr/>
          </p:nvSpPr>
          <p:spPr>
            <a:xfrm>
              <a:off x="2640246" y="2205658"/>
              <a:ext cx="2437762" cy="1003445"/>
            </a:xfrm>
            <a:custGeom>
              <a:avLst/>
              <a:gdLst/>
              <a:ahLst/>
              <a:cxnLst/>
              <a:rect l="l" t="t" r="r" b="b"/>
              <a:pathLst>
                <a:path w="2086231" h="1003576">
                  <a:moveTo>
                    <a:pt x="1552437" y="172715"/>
                  </a:moveTo>
                  <a:cubicBezTo>
                    <a:pt x="1534606" y="172715"/>
                    <a:pt x="1521976" y="179773"/>
                    <a:pt x="1514547" y="193889"/>
                  </a:cubicBezTo>
                  <a:cubicBezTo>
                    <a:pt x="1516033" y="212463"/>
                    <a:pt x="1516776" y="231408"/>
                    <a:pt x="1516776" y="250725"/>
                  </a:cubicBezTo>
                  <a:cubicBezTo>
                    <a:pt x="1516776" y="300502"/>
                    <a:pt x="1510646" y="375540"/>
                    <a:pt x="1498388" y="475838"/>
                  </a:cubicBezTo>
                  <a:cubicBezTo>
                    <a:pt x="1486129" y="576137"/>
                    <a:pt x="1480000" y="651546"/>
                    <a:pt x="1480000" y="702067"/>
                  </a:cubicBezTo>
                  <a:cubicBezTo>
                    <a:pt x="1480000" y="731042"/>
                    <a:pt x="1481486" y="758531"/>
                    <a:pt x="1484457" y="784534"/>
                  </a:cubicBezTo>
                  <a:cubicBezTo>
                    <a:pt x="1487429" y="810537"/>
                    <a:pt x="1504888" y="824282"/>
                    <a:pt x="1536835" y="825768"/>
                  </a:cubicBezTo>
                  <a:cubicBezTo>
                    <a:pt x="1559124" y="826511"/>
                    <a:pt x="1573611" y="816481"/>
                    <a:pt x="1580298" y="795678"/>
                  </a:cubicBezTo>
                  <a:cubicBezTo>
                    <a:pt x="1579555" y="777105"/>
                    <a:pt x="1579183" y="758159"/>
                    <a:pt x="1579183" y="738843"/>
                  </a:cubicBezTo>
                  <a:cubicBezTo>
                    <a:pt x="1579183" y="686836"/>
                    <a:pt x="1584384" y="609941"/>
                    <a:pt x="1594785" y="508157"/>
                  </a:cubicBezTo>
                  <a:cubicBezTo>
                    <a:pt x="1605187" y="406373"/>
                    <a:pt x="1610387" y="330220"/>
                    <a:pt x="1610387" y="279700"/>
                  </a:cubicBezTo>
                  <a:cubicBezTo>
                    <a:pt x="1610387" y="256668"/>
                    <a:pt x="1609644" y="234380"/>
                    <a:pt x="1608158" y="212834"/>
                  </a:cubicBezTo>
                  <a:cubicBezTo>
                    <a:pt x="1606673" y="212091"/>
                    <a:pt x="1605558" y="210605"/>
                    <a:pt x="1604815" y="208376"/>
                  </a:cubicBezTo>
                  <a:cubicBezTo>
                    <a:pt x="1604072" y="206891"/>
                    <a:pt x="1604072" y="201690"/>
                    <a:pt x="1604815" y="192774"/>
                  </a:cubicBezTo>
                  <a:cubicBezTo>
                    <a:pt x="1604815" y="185345"/>
                    <a:pt x="1603701" y="181630"/>
                    <a:pt x="1601472" y="181630"/>
                  </a:cubicBezTo>
                  <a:cubicBezTo>
                    <a:pt x="1599986" y="181630"/>
                    <a:pt x="1597757" y="182745"/>
                    <a:pt x="1594785" y="184973"/>
                  </a:cubicBezTo>
                  <a:cubicBezTo>
                    <a:pt x="1580669" y="176801"/>
                    <a:pt x="1566553" y="172715"/>
                    <a:pt x="1552437" y="172715"/>
                  </a:cubicBezTo>
                  <a:close/>
                  <a:moveTo>
                    <a:pt x="1083636" y="144854"/>
                  </a:moveTo>
                  <a:cubicBezTo>
                    <a:pt x="1063576" y="144854"/>
                    <a:pt x="1049460" y="153770"/>
                    <a:pt x="1041288" y="171600"/>
                  </a:cubicBezTo>
                  <a:cubicBezTo>
                    <a:pt x="1036087" y="182745"/>
                    <a:pt x="1031629" y="202804"/>
                    <a:pt x="1027914" y="231779"/>
                  </a:cubicBezTo>
                  <a:cubicBezTo>
                    <a:pt x="1024200" y="260754"/>
                    <a:pt x="1019742" y="280443"/>
                    <a:pt x="1014541" y="290844"/>
                  </a:cubicBezTo>
                  <a:cubicBezTo>
                    <a:pt x="996711" y="327991"/>
                    <a:pt x="980737" y="379255"/>
                    <a:pt x="966621" y="444634"/>
                  </a:cubicBezTo>
                  <a:cubicBezTo>
                    <a:pt x="948790" y="530817"/>
                    <a:pt x="936903" y="583566"/>
                    <a:pt x="930959" y="602883"/>
                  </a:cubicBezTo>
                  <a:cubicBezTo>
                    <a:pt x="913129" y="660833"/>
                    <a:pt x="888611" y="707267"/>
                    <a:pt x="857407" y="742186"/>
                  </a:cubicBezTo>
                  <a:cubicBezTo>
                    <a:pt x="845520" y="698352"/>
                    <a:pt x="838834" y="668634"/>
                    <a:pt x="837348" y="653032"/>
                  </a:cubicBezTo>
                  <a:cubicBezTo>
                    <a:pt x="835119" y="622571"/>
                    <a:pt x="834005" y="588767"/>
                    <a:pt x="834005" y="551619"/>
                  </a:cubicBezTo>
                  <a:cubicBezTo>
                    <a:pt x="834005" y="516701"/>
                    <a:pt x="835862" y="459865"/>
                    <a:pt x="839577" y="381112"/>
                  </a:cubicBezTo>
                  <a:cubicBezTo>
                    <a:pt x="842548" y="307560"/>
                    <a:pt x="843663" y="251839"/>
                    <a:pt x="842920" y="213949"/>
                  </a:cubicBezTo>
                  <a:cubicBezTo>
                    <a:pt x="834747" y="209491"/>
                    <a:pt x="826389" y="205219"/>
                    <a:pt x="817845" y="201133"/>
                  </a:cubicBezTo>
                  <a:cubicBezTo>
                    <a:pt x="809301" y="197046"/>
                    <a:pt x="801315" y="195003"/>
                    <a:pt x="793885" y="195003"/>
                  </a:cubicBezTo>
                  <a:cubicBezTo>
                    <a:pt x="758224" y="195003"/>
                    <a:pt x="740393" y="218035"/>
                    <a:pt x="740393" y="264098"/>
                  </a:cubicBezTo>
                  <a:cubicBezTo>
                    <a:pt x="740393" y="317590"/>
                    <a:pt x="740764" y="340622"/>
                    <a:pt x="741507" y="333192"/>
                  </a:cubicBezTo>
                  <a:cubicBezTo>
                    <a:pt x="731106" y="418631"/>
                    <a:pt x="725905" y="488469"/>
                    <a:pt x="725905" y="542704"/>
                  </a:cubicBezTo>
                  <a:cubicBezTo>
                    <a:pt x="725905" y="637059"/>
                    <a:pt x="740021" y="719155"/>
                    <a:pt x="768253" y="788992"/>
                  </a:cubicBezTo>
                  <a:cubicBezTo>
                    <a:pt x="784598" y="830597"/>
                    <a:pt x="809487" y="851771"/>
                    <a:pt x="842920" y="852514"/>
                  </a:cubicBezTo>
                  <a:cubicBezTo>
                    <a:pt x="880810" y="853257"/>
                    <a:pt x="914243" y="833940"/>
                    <a:pt x="943218" y="794564"/>
                  </a:cubicBezTo>
                  <a:cubicBezTo>
                    <a:pt x="989281" y="732899"/>
                    <a:pt x="1020485" y="664548"/>
                    <a:pt x="1036830" y="589510"/>
                  </a:cubicBezTo>
                  <a:cubicBezTo>
                    <a:pt x="1042030" y="564992"/>
                    <a:pt x="1061347" y="494412"/>
                    <a:pt x="1094780" y="377769"/>
                  </a:cubicBezTo>
                  <a:cubicBezTo>
                    <a:pt x="1119297" y="290844"/>
                    <a:pt x="1134156" y="221378"/>
                    <a:pt x="1139357" y="169372"/>
                  </a:cubicBezTo>
                  <a:cubicBezTo>
                    <a:pt x="1128213" y="153027"/>
                    <a:pt x="1109639" y="144854"/>
                    <a:pt x="1083636" y="144854"/>
                  </a:cubicBezTo>
                  <a:close/>
                  <a:moveTo>
                    <a:pt x="591660" y="133710"/>
                  </a:moveTo>
                  <a:cubicBezTo>
                    <a:pt x="572343" y="133710"/>
                    <a:pt x="561199" y="139653"/>
                    <a:pt x="558227" y="151541"/>
                  </a:cubicBezTo>
                  <a:cubicBezTo>
                    <a:pt x="538910" y="266698"/>
                    <a:pt x="493591" y="423460"/>
                    <a:pt x="422267" y="621828"/>
                  </a:cubicBezTo>
                  <a:cubicBezTo>
                    <a:pt x="400722" y="591367"/>
                    <a:pt x="385863" y="552362"/>
                    <a:pt x="377690" y="504813"/>
                  </a:cubicBezTo>
                  <a:cubicBezTo>
                    <a:pt x="371747" y="462465"/>
                    <a:pt x="365432" y="420489"/>
                    <a:pt x="358745" y="378883"/>
                  </a:cubicBezTo>
                  <a:cubicBezTo>
                    <a:pt x="358745" y="354366"/>
                    <a:pt x="355216" y="318147"/>
                    <a:pt x="348158" y="270227"/>
                  </a:cubicBezTo>
                  <a:cubicBezTo>
                    <a:pt x="341100" y="222307"/>
                    <a:pt x="337571" y="187574"/>
                    <a:pt x="337571" y="166028"/>
                  </a:cubicBezTo>
                  <a:cubicBezTo>
                    <a:pt x="327913" y="156370"/>
                    <a:pt x="310453" y="151541"/>
                    <a:pt x="285193" y="151541"/>
                  </a:cubicBezTo>
                  <a:cubicBezTo>
                    <a:pt x="275535" y="151541"/>
                    <a:pt x="268848" y="156741"/>
                    <a:pt x="265133" y="167143"/>
                  </a:cubicBezTo>
                  <a:cubicBezTo>
                    <a:pt x="259190" y="181259"/>
                    <a:pt x="255475" y="189060"/>
                    <a:pt x="253989" y="190546"/>
                  </a:cubicBezTo>
                  <a:cubicBezTo>
                    <a:pt x="236901" y="325020"/>
                    <a:pt x="220556" y="419003"/>
                    <a:pt x="204954" y="472495"/>
                  </a:cubicBezTo>
                  <a:cubicBezTo>
                    <a:pt x="159635" y="626286"/>
                    <a:pt x="133631" y="712097"/>
                    <a:pt x="126945" y="729927"/>
                  </a:cubicBezTo>
                  <a:cubicBezTo>
                    <a:pt x="111343" y="770790"/>
                    <a:pt x="103542" y="794564"/>
                    <a:pt x="103542" y="801251"/>
                  </a:cubicBezTo>
                  <a:cubicBezTo>
                    <a:pt x="103542" y="820567"/>
                    <a:pt x="114315" y="835426"/>
                    <a:pt x="135860" y="845828"/>
                  </a:cubicBezTo>
                  <a:cubicBezTo>
                    <a:pt x="161863" y="858458"/>
                    <a:pt x="177465" y="859201"/>
                    <a:pt x="182666" y="848056"/>
                  </a:cubicBezTo>
                  <a:cubicBezTo>
                    <a:pt x="219071" y="771532"/>
                    <a:pt x="253246" y="655632"/>
                    <a:pt x="285193" y="500356"/>
                  </a:cubicBezTo>
                  <a:cubicBezTo>
                    <a:pt x="293366" y="517444"/>
                    <a:pt x="303395" y="550876"/>
                    <a:pt x="315283" y="600654"/>
                  </a:cubicBezTo>
                  <a:cubicBezTo>
                    <a:pt x="326427" y="645974"/>
                    <a:pt x="338314" y="679035"/>
                    <a:pt x="350944" y="699838"/>
                  </a:cubicBezTo>
                  <a:cubicBezTo>
                    <a:pt x="370261" y="731785"/>
                    <a:pt x="397750" y="751844"/>
                    <a:pt x="433412" y="760017"/>
                  </a:cubicBezTo>
                  <a:cubicBezTo>
                    <a:pt x="451242" y="762246"/>
                    <a:pt x="466101" y="751844"/>
                    <a:pt x="477989" y="728813"/>
                  </a:cubicBezTo>
                  <a:cubicBezTo>
                    <a:pt x="480960" y="723612"/>
                    <a:pt x="489133" y="702810"/>
                    <a:pt x="502506" y="666405"/>
                  </a:cubicBezTo>
                  <a:cubicBezTo>
                    <a:pt x="524794" y="600283"/>
                    <a:pt x="540768" y="550505"/>
                    <a:pt x="550426" y="517072"/>
                  </a:cubicBezTo>
                  <a:cubicBezTo>
                    <a:pt x="554141" y="537132"/>
                    <a:pt x="556741" y="573908"/>
                    <a:pt x="558227" y="627400"/>
                  </a:cubicBezTo>
                  <a:cubicBezTo>
                    <a:pt x="559713" y="674949"/>
                    <a:pt x="564171" y="711725"/>
                    <a:pt x="571600" y="737728"/>
                  </a:cubicBezTo>
                  <a:cubicBezTo>
                    <a:pt x="579773" y="765960"/>
                    <a:pt x="590917" y="786392"/>
                    <a:pt x="605033" y="799022"/>
                  </a:cubicBezTo>
                  <a:cubicBezTo>
                    <a:pt x="622121" y="813881"/>
                    <a:pt x="638837" y="820939"/>
                    <a:pt x="655182" y="820196"/>
                  </a:cubicBezTo>
                  <a:cubicBezTo>
                    <a:pt x="679700" y="818710"/>
                    <a:pt x="690472" y="810537"/>
                    <a:pt x="687501" y="795678"/>
                  </a:cubicBezTo>
                  <a:cubicBezTo>
                    <a:pt x="665212" y="689437"/>
                    <a:pt x="650725" y="557934"/>
                    <a:pt x="644038" y="401172"/>
                  </a:cubicBezTo>
                  <a:cubicBezTo>
                    <a:pt x="643295" y="381855"/>
                    <a:pt x="643295" y="356966"/>
                    <a:pt x="644038" y="326505"/>
                  </a:cubicBezTo>
                  <a:cubicBezTo>
                    <a:pt x="645524" y="288615"/>
                    <a:pt x="646267" y="264098"/>
                    <a:pt x="646267" y="252953"/>
                  </a:cubicBezTo>
                  <a:cubicBezTo>
                    <a:pt x="646267" y="218035"/>
                    <a:pt x="643666" y="187202"/>
                    <a:pt x="638466" y="160456"/>
                  </a:cubicBezTo>
                  <a:cubicBezTo>
                    <a:pt x="634751" y="142625"/>
                    <a:pt x="619149" y="133710"/>
                    <a:pt x="591660" y="133710"/>
                  </a:cubicBezTo>
                  <a:close/>
                  <a:moveTo>
                    <a:pt x="1912330" y="61272"/>
                  </a:moveTo>
                  <a:cubicBezTo>
                    <a:pt x="1864038" y="61272"/>
                    <a:pt x="1817604" y="88018"/>
                    <a:pt x="1773027" y="141511"/>
                  </a:cubicBezTo>
                  <a:cubicBezTo>
                    <a:pt x="1696503" y="233637"/>
                    <a:pt x="1658241" y="345451"/>
                    <a:pt x="1658241" y="476953"/>
                  </a:cubicBezTo>
                  <a:cubicBezTo>
                    <a:pt x="1658241" y="501470"/>
                    <a:pt x="1659727" y="526730"/>
                    <a:pt x="1662699" y="552734"/>
                  </a:cubicBezTo>
                  <a:cubicBezTo>
                    <a:pt x="1671614" y="636687"/>
                    <a:pt x="1677929" y="684607"/>
                    <a:pt x="1681644" y="696495"/>
                  </a:cubicBezTo>
                  <a:cubicBezTo>
                    <a:pt x="1686844" y="712839"/>
                    <a:pt x="1694831" y="730113"/>
                    <a:pt x="1705604" y="748315"/>
                  </a:cubicBezTo>
                  <a:cubicBezTo>
                    <a:pt x="1716377" y="766518"/>
                    <a:pt x="1726964" y="784163"/>
                    <a:pt x="1737365" y="801251"/>
                  </a:cubicBezTo>
                  <a:cubicBezTo>
                    <a:pt x="1778970" y="868859"/>
                    <a:pt x="1817604" y="913065"/>
                    <a:pt x="1853265" y="933867"/>
                  </a:cubicBezTo>
                  <a:cubicBezTo>
                    <a:pt x="1873325" y="942040"/>
                    <a:pt x="1888184" y="946869"/>
                    <a:pt x="1897842" y="948355"/>
                  </a:cubicBezTo>
                  <a:cubicBezTo>
                    <a:pt x="1906758" y="950584"/>
                    <a:pt x="1915116" y="946869"/>
                    <a:pt x="1922917" y="937210"/>
                  </a:cubicBezTo>
                  <a:cubicBezTo>
                    <a:pt x="1930718" y="927552"/>
                    <a:pt x="1934618" y="916779"/>
                    <a:pt x="1934618" y="904892"/>
                  </a:cubicBezTo>
                  <a:cubicBezTo>
                    <a:pt x="1934618" y="893005"/>
                    <a:pt x="1928675" y="883718"/>
                    <a:pt x="1916788" y="877031"/>
                  </a:cubicBezTo>
                  <a:cubicBezTo>
                    <a:pt x="1905643" y="872574"/>
                    <a:pt x="1894499" y="867745"/>
                    <a:pt x="1883355" y="862544"/>
                  </a:cubicBezTo>
                  <a:cubicBezTo>
                    <a:pt x="1856609" y="846942"/>
                    <a:pt x="1833949" y="820939"/>
                    <a:pt x="1815375" y="784534"/>
                  </a:cubicBezTo>
                  <a:cubicBezTo>
                    <a:pt x="1807946" y="769675"/>
                    <a:pt x="1795687" y="738471"/>
                    <a:pt x="1778599" y="690922"/>
                  </a:cubicBezTo>
                  <a:cubicBezTo>
                    <a:pt x="1757796" y="632972"/>
                    <a:pt x="1747395" y="571307"/>
                    <a:pt x="1747395" y="505928"/>
                  </a:cubicBezTo>
                  <a:cubicBezTo>
                    <a:pt x="1747395" y="366996"/>
                    <a:pt x="1789000" y="253696"/>
                    <a:pt x="1872211" y="166028"/>
                  </a:cubicBezTo>
                  <a:cubicBezTo>
                    <a:pt x="1880383" y="157113"/>
                    <a:pt x="1901929" y="149312"/>
                    <a:pt x="1936847" y="142625"/>
                  </a:cubicBezTo>
                  <a:cubicBezTo>
                    <a:pt x="1963593" y="137425"/>
                    <a:pt x="1976967" y="124795"/>
                    <a:pt x="1976967" y="104735"/>
                  </a:cubicBezTo>
                  <a:cubicBezTo>
                    <a:pt x="1976967" y="92105"/>
                    <a:pt x="1974366" y="83932"/>
                    <a:pt x="1969166" y="80218"/>
                  </a:cubicBezTo>
                  <a:cubicBezTo>
                    <a:pt x="1952078" y="67587"/>
                    <a:pt x="1933132" y="61272"/>
                    <a:pt x="1912330" y="61272"/>
                  </a:cubicBezTo>
                  <a:close/>
                  <a:moveTo>
                    <a:pt x="1333448" y="52357"/>
                  </a:moveTo>
                  <a:cubicBezTo>
                    <a:pt x="1317103" y="52357"/>
                    <a:pt x="1300387" y="56443"/>
                    <a:pt x="1283299" y="64616"/>
                  </a:cubicBezTo>
                  <a:cubicBezTo>
                    <a:pt x="1246151" y="82446"/>
                    <a:pt x="1217548" y="111793"/>
                    <a:pt x="1197488" y="152655"/>
                  </a:cubicBezTo>
                  <a:cubicBezTo>
                    <a:pt x="1179657" y="188317"/>
                    <a:pt x="1170742" y="228808"/>
                    <a:pt x="1170742" y="274127"/>
                  </a:cubicBezTo>
                  <a:cubicBezTo>
                    <a:pt x="1170742" y="329106"/>
                    <a:pt x="1194702" y="402472"/>
                    <a:pt x="1242622" y="494226"/>
                  </a:cubicBezTo>
                  <a:cubicBezTo>
                    <a:pt x="1290543" y="585981"/>
                    <a:pt x="1314503" y="656004"/>
                    <a:pt x="1314503" y="704296"/>
                  </a:cubicBezTo>
                  <a:cubicBezTo>
                    <a:pt x="1314503" y="738471"/>
                    <a:pt x="1306702" y="771904"/>
                    <a:pt x="1291100" y="804594"/>
                  </a:cubicBezTo>
                  <a:cubicBezTo>
                    <a:pt x="1287385" y="812766"/>
                    <a:pt x="1279956" y="817224"/>
                    <a:pt x="1268811" y="817967"/>
                  </a:cubicBezTo>
                  <a:cubicBezTo>
                    <a:pt x="1257667" y="818710"/>
                    <a:pt x="1250609" y="820939"/>
                    <a:pt x="1247637" y="824653"/>
                  </a:cubicBezTo>
                  <a:cubicBezTo>
                    <a:pt x="1236493" y="837284"/>
                    <a:pt x="1230921" y="848056"/>
                    <a:pt x="1230921" y="856972"/>
                  </a:cubicBezTo>
                  <a:cubicBezTo>
                    <a:pt x="1230921" y="871831"/>
                    <a:pt x="1242065" y="884089"/>
                    <a:pt x="1264354" y="893748"/>
                  </a:cubicBezTo>
                  <a:cubicBezTo>
                    <a:pt x="1270297" y="895977"/>
                    <a:pt x="1276612" y="897091"/>
                    <a:pt x="1283299" y="897091"/>
                  </a:cubicBezTo>
                  <a:cubicBezTo>
                    <a:pt x="1300387" y="897091"/>
                    <a:pt x="1319703" y="889290"/>
                    <a:pt x="1341249" y="873688"/>
                  </a:cubicBezTo>
                  <a:cubicBezTo>
                    <a:pt x="1367995" y="853629"/>
                    <a:pt x="1384711" y="837284"/>
                    <a:pt x="1391398" y="824653"/>
                  </a:cubicBezTo>
                  <a:cubicBezTo>
                    <a:pt x="1411458" y="786763"/>
                    <a:pt x="1421487" y="747387"/>
                    <a:pt x="1421487" y="706524"/>
                  </a:cubicBezTo>
                  <a:cubicBezTo>
                    <a:pt x="1421487" y="656747"/>
                    <a:pt x="1403657" y="596196"/>
                    <a:pt x="1367995" y="524873"/>
                  </a:cubicBezTo>
                  <a:cubicBezTo>
                    <a:pt x="1314503" y="417888"/>
                    <a:pt x="1286271" y="360310"/>
                    <a:pt x="1283299" y="352137"/>
                  </a:cubicBezTo>
                  <a:cubicBezTo>
                    <a:pt x="1276612" y="333563"/>
                    <a:pt x="1273269" y="313504"/>
                    <a:pt x="1273269" y="291958"/>
                  </a:cubicBezTo>
                  <a:cubicBezTo>
                    <a:pt x="1273269" y="234008"/>
                    <a:pt x="1293329" y="184973"/>
                    <a:pt x="1333448" y="144854"/>
                  </a:cubicBezTo>
                  <a:cubicBezTo>
                    <a:pt x="1337906" y="140396"/>
                    <a:pt x="1342363" y="138168"/>
                    <a:pt x="1346821" y="138168"/>
                  </a:cubicBezTo>
                  <a:cubicBezTo>
                    <a:pt x="1347564" y="138168"/>
                    <a:pt x="1353136" y="139653"/>
                    <a:pt x="1363537" y="142625"/>
                  </a:cubicBezTo>
                  <a:cubicBezTo>
                    <a:pt x="1370224" y="144854"/>
                    <a:pt x="1376539" y="144483"/>
                    <a:pt x="1382483" y="141511"/>
                  </a:cubicBezTo>
                  <a:cubicBezTo>
                    <a:pt x="1404028" y="130367"/>
                    <a:pt x="1414801" y="117365"/>
                    <a:pt x="1414801" y="102506"/>
                  </a:cubicBezTo>
                  <a:cubicBezTo>
                    <a:pt x="1414801" y="94334"/>
                    <a:pt x="1411086" y="86161"/>
                    <a:pt x="1403657" y="77989"/>
                  </a:cubicBezTo>
                  <a:cubicBezTo>
                    <a:pt x="1388055" y="60901"/>
                    <a:pt x="1364652" y="52357"/>
                    <a:pt x="1333448" y="52357"/>
                  </a:cubicBezTo>
                  <a:close/>
                  <a:moveTo>
                    <a:pt x="0" y="0"/>
                  </a:moveTo>
                  <a:lnTo>
                    <a:pt x="2086231" y="0"/>
                  </a:lnTo>
                  <a:lnTo>
                    <a:pt x="2086231" y="1003576"/>
                  </a:lnTo>
                  <a:lnTo>
                    <a:pt x="0" y="1003576"/>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solidFill>
                  <a:schemeClr val="accent4"/>
                </a:solidFill>
              </a:endParaRPr>
            </a:p>
          </p:txBody>
        </p:sp>
      </p:grpSp>
      <p:sp>
        <p:nvSpPr>
          <p:cNvPr id="7" name="Rectangle 6">
            <a:extLst>
              <a:ext uri="{FF2B5EF4-FFF2-40B4-BE49-F238E27FC236}">
                <a16:creationId xmlns:a16="http://schemas.microsoft.com/office/drawing/2014/main" id="{ADEC74F2-7E1F-687C-1C82-C464B0A41A22}"/>
              </a:ext>
            </a:extLst>
          </p:cNvPr>
          <p:cNvSpPr/>
          <p:nvPr/>
        </p:nvSpPr>
        <p:spPr>
          <a:xfrm>
            <a:off x="3934966" y="5440984"/>
            <a:ext cx="4608512" cy="581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H"/>
          </a:p>
        </p:txBody>
      </p:sp>
      <p:sp>
        <p:nvSpPr>
          <p:cNvPr id="8" name="Rectangle 7">
            <a:extLst>
              <a:ext uri="{FF2B5EF4-FFF2-40B4-BE49-F238E27FC236}">
                <a16:creationId xmlns:a16="http://schemas.microsoft.com/office/drawing/2014/main" id="{AAED7463-931F-3B20-D537-7914C182F4F7}"/>
              </a:ext>
            </a:extLst>
          </p:cNvPr>
          <p:cNvSpPr/>
          <p:nvPr/>
        </p:nvSpPr>
        <p:spPr>
          <a:xfrm>
            <a:off x="4071073" y="5423575"/>
            <a:ext cx="4706847"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latin typeface="Berlin Sans FB Demi" panose="020E0802020502020306" pitchFamily="34" charset="0"/>
              </a:rPr>
              <a:t>GROUP</a:t>
            </a:r>
            <a:r>
              <a:rPr lang="en-US" sz="2800" b="0" cap="none" spc="0" dirty="0">
                <a:ln w="0"/>
                <a:solidFill>
                  <a:schemeClr val="tx1"/>
                </a:solidFill>
                <a:effectLst>
                  <a:outerShdw blurRad="38100" dist="19050" dir="2700000" algn="tl" rotWithShape="0">
                    <a:schemeClr val="dk1">
                      <a:alpha val="40000"/>
                    </a:schemeClr>
                  </a:outerShdw>
                </a:effectLst>
              </a:rPr>
              <a:t> 7</a:t>
            </a:r>
          </a:p>
        </p:txBody>
      </p:sp>
    </p:spTree>
    <p:extLst>
      <p:ext uri="{BB962C8B-B14F-4D97-AF65-F5344CB8AC3E}">
        <p14:creationId xmlns:p14="http://schemas.microsoft.com/office/powerpoint/2010/main" val="136682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74E379A-0148-1A00-4F0F-47C2A93F517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1269555"/>
            <a:ext cx="12190413" cy="5696948"/>
          </a:xfrm>
          <a:prstGeom prst="rect">
            <a:avLst/>
          </a:prstGeom>
        </p:spPr>
      </p:pic>
      <p:sp>
        <p:nvSpPr>
          <p:cNvPr id="2" name="Title 1">
            <a:extLst>
              <a:ext uri="{FF2B5EF4-FFF2-40B4-BE49-F238E27FC236}">
                <a16:creationId xmlns:a16="http://schemas.microsoft.com/office/drawing/2014/main" id="{2D3DC4E6-4FA0-2F91-509D-1F24B84F27F5}"/>
              </a:ext>
            </a:extLst>
          </p:cNvPr>
          <p:cNvSpPr>
            <a:spLocks noGrp="1"/>
          </p:cNvSpPr>
          <p:nvPr>
            <p:ph type="title"/>
          </p:nvPr>
        </p:nvSpPr>
        <p:spPr/>
        <p:txBody>
          <a:bodyPr/>
          <a:lstStyle/>
          <a:p>
            <a:r>
              <a:rPr lang="en-US" dirty="0"/>
              <a:t>PROJECT OBJECTIVE</a:t>
            </a:r>
            <a:endParaRPr lang="en-GH" dirty="0"/>
          </a:p>
        </p:txBody>
      </p:sp>
      <p:sp>
        <p:nvSpPr>
          <p:cNvPr id="3" name="Content Placeholder 2">
            <a:extLst>
              <a:ext uri="{FF2B5EF4-FFF2-40B4-BE49-F238E27FC236}">
                <a16:creationId xmlns:a16="http://schemas.microsoft.com/office/drawing/2014/main" id="{5FBA04E5-C8A1-27A3-B931-AAEB43A77E6E}"/>
              </a:ext>
            </a:extLst>
          </p:cNvPr>
          <p:cNvSpPr>
            <a:spLocks noGrp="1"/>
          </p:cNvSpPr>
          <p:nvPr>
            <p:ph idx="1"/>
          </p:nvPr>
        </p:nvSpPr>
        <p:spPr>
          <a:xfrm>
            <a:off x="609521" y="2133650"/>
            <a:ext cx="10971372" cy="2016224"/>
          </a:xfrm>
          <a:solidFill>
            <a:schemeClr val="tx2">
              <a:lumMod val="20000"/>
              <a:lumOff val="80000"/>
            </a:schemeClr>
          </a:solidFill>
        </p:spPr>
        <p:txBody>
          <a:bodyPr>
            <a:normAutofit/>
          </a:bodyPr>
          <a:lstStyle/>
          <a:p>
            <a:r>
              <a:rPr lang="en-US" b="1" dirty="0"/>
              <a:t>BUILD</a:t>
            </a:r>
            <a:r>
              <a:rPr lang="en-US" dirty="0"/>
              <a:t> an </a:t>
            </a:r>
            <a:r>
              <a:rPr lang="en-US" b="1" dirty="0"/>
              <a:t>NLP MODEL </a:t>
            </a:r>
            <a:r>
              <a:rPr lang="en-US" dirty="0"/>
              <a:t>that takes the lyrics of a song and plots return findings that </a:t>
            </a:r>
          </a:p>
          <a:p>
            <a:r>
              <a:rPr lang="en-US" dirty="0"/>
              <a:t>Provide insights which can potentially tell the GENRE, CONTENT and SETTING of the </a:t>
            </a:r>
          </a:p>
          <a:p>
            <a:r>
              <a:rPr lang="en-US" dirty="0"/>
              <a:t>song even without listening to the song.</a:t>
            </a:r>
            <a:endParaRPr lang="en-GH" dirty="0"/>
          </a:p>
        </p:txBody>
      </p:sp>
    </p:spTree>
    <p:extLst>
      <p:ext uri="{BB962C8B-B14F-4D97-AF65-F5344CB8AC3E}">
        <p14:creationId xmlns:p14="http://schemas.microsoft.com/office/powerpoint/2010/main" val="742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6B4AE"/>
        </a:solidFill>
        <a:effectLst/>
      </p:bgPr>
    </p:bg>
    <p:spTree>
      <p:nvGrpSpPr>
        <p:cNvPr id="1" name=""/>
        <p:cNvGrpSpPr/>
        <p:nvPr/>
      </p:nvGrpSpPr>
      <p:grpSpPr>
        <a:xfrm>
          <a:off x="0" y="0"/>
          <a:ext cx="0" cy="0"/>
          <a:chOff x="0" y="0"/>
          <a:chExt cx="0" cy="0"/>
        </a:xfrm>
      </p:grpSpPr>
      <p:pic>
        <p:nvPicPr>
          <p:cNvPr id="11" name="그림 개체 틀 3">
            <a:extLst>
              <a:ext uri="{FF2B5EF4-FFF2-40B4-BE49-F238E27FC236}">
                <a16:creationId xmlns:a16="http://schemas.microsoft.com/office/drawing/2014/main" id="{F1EBF19A-4196-A1E7-4427-703B5354272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3" r="3"/>
          <a:stretch>
            <a:fillRect/>
          </a:stretch>
        </p:blipFill>
        <p:spPr>
          <a:xfrm>
            <a:off x="0" y="1269554"/>
            <a:ext cx="12190413" cy="5590034"/>
          </a:xfrm>
          <a:prstGeom prst="rect">
            <a:avLst/>
          </a:prstGeom>
        </p:spPr>
      </p:pic>
      <p:sp>
        <p:nvSpPr>
          <p:cNvPr id="2" name="제목 1"/>
          <p:cNvSpPr>
            <a:spLocks noGrp="1"/>
          </p:cNvSpPr>
          <p:nvPr>
            <p:ph type="title"/>
          </p:nvPr>
        </p:nvSpPr>
        <p:spPr/>
        <p:txBody>
          <a:bodyPr/>
          <a:lstStyle/>
          <a:p>
            <a:r>
              <a:rPr lang="en-US" altLang="ko-KR" dirty="0">
                <a:latin typeface="Berlin Sans FB Demi" panose="020E0802020502020306" pitchFamily="34" charset="0"/>
              </a:rPr>
              <a:t>WHY THIS TOPIC? </a:t>
            </a:r>
            <a:r>
              <a:rPr lang="en-US" altLang="ko-KR">
                <a:latin typeface="Berlin Sans FB Demi" panose="020E0802020502020306" pitchFamily="34" charset="0"/>
              </a:rPr>
              <a:t>PROBLEM DOMAIN.</a:t>
            </a:r>
            <a:endParaRPr lang="ko-KR" altLang="en-US" dirty="0">
              <a:latin typeface="Berlin Sans FB Demi" panose="020E0802020502020306" pitchFamily="34" charset="0"/>
            </a:endParaRPr>
          </a:p>
        </p:txBody>
      </p:sp>
      <p:graphicFrame>
        <p:nvGraphicFramePr>
          <p:cNvPr id="9" name="Diagram 8">
            <a:extLst>
              <a:ext uri="{FF2B5EF4-FFF2-40B4-BE49-F238E27FC236}">
                <a16:creationId xmlns:a16="http://schemas.microsoft.com/office/drawing/2014/main" id="{94B8B469-8E11-5172-0D6E-FE7BEBB5B678}"/>
              </a:ext>
            </a:extLst>
          </p:cNvPr>
          <p:cNvGraphicFramePr/>
          <p:nvPr>
            <p:extLst>
              <p:ext uri="{D42A27DB-BD31-4B8C-83A1-F6EECF244321}">
                <p14:modId xmlns:p14="http://schemas.microsoft.com/office/powerpoint/2010/main" val="3263300791"/>
              </p:ext>
            </p:extLst>
          </p:nvPr>
        </p:nvGraphicFramePr>
        <p:xfrm>
          <a:off x="478582" y="1413570"/>
          <a:ext cx="10801200" cy="50729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8405A-D4D0-4A70-FEC6-A89CAF26431F}"/>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1269554"/>
            <a:ext cx="12190413" cy="5588793"/>
          </a:xfrm>
          <a:prstGeom prst="rect">
            <a:avLst/>
          </a:prstGeom>
        </p:spPr>
      </p:pic>
      <p:sp>
        <p:nvSpPr>
          <p:cNvPr id="2" name="Title 1">
            <a:extLst>
              <a:ext uri="{FF2B5EF4-FFF2-40B4-BE49-F238E27FC236}">
                <a16:creationId xmlns:a16="http://schemas.microsoft.com/office/drawing/2014/main" id="{7753EFD9-0E0E-7A69-894F-0C0A2026A945}"/>
              </a:ext>
            </a:extLst>
          </p:cNvPr>
          <p:cNvSpPr>
            <a:spLocks noGrp="1"/>
          </p:cNvSpPr>
          <p:nvPr>
            <p:ph type="title"/>
          </p:nvPr>
        </p:nvSpPr>
        <p:spPr/>
        <p:txBody>
          <a:bodyPr/>
          <a:lstStyle/>
          <a:p>
            <a:r>
              <a:rPr lang="en-US" dirty="0"/>
              <a:t>PROCEDURES</a:t>
            </a:r>
            <a:endParaRPr lang="en-GH" dirty="0"/>
          </a:p>
        </p:txBody>
      </p:sp>
      <p:sp>
        <p:nvSpPr>
          <p:cNvPr id="3" name="Content Placeholder 2">
            <a:extLst>
              <a:ext uri="{FF2B5EF4-FFF2-40B4-BE49-F238E27FC236}">
                <a16:creationId xmlns:a16="http://schemas.microsoft.com/office/drawing/2014/main" id="{B4D4C308-0108-2B95-1A02-697249FD2338}"/>
              </a:ext>
            </a:extLst>
          </p:cNvPr>
          <p:cNvSpPr>
            <a:spLocks noGrp="1"/>
          </p:cNvSpPr>
          <p:nvPr>
            <p:ph idx="1"/>
          </p:nvPr>
        </p:nvSpPr>
        <p:spPr>
          <a:xfrm>
            <a:off x="609521" y="1485578"/>
            <a:ext cx="10971372" cy="5184576"/>
          </a:xfrm>
        </p:spPr>
        <p:txBody>
          <a:bodyPr>
            <a:normAutofit/>
          </a:bodyPr>
          <a:lstStyle/>
          <a:p>
            <a:pPr marL="342900" indent="-342900">
              <a:buFont typeface="Arial" panose="020B0604020202020204" pitchFamily="34" charset="0"/>
              <a:buChar char="•"/>
            </a:pPr>
            <a:r>
              <a:rPr lang="en-US" sz="1800" dirty="0"/>
              <a:t>A song by Akon, “Beautiful” was scrapped from a website:</a:t>
            </a:r>
          </a:p>
          <a:p>
            <a:pPr marL="0" indent="0"/>
            <a:r>
              <a:rPr lang="en-US" sz="1800" dirty="0">
                <a:hlinkClick r:id="rId4"/>
              </a:rPr>
              <a:t>'https://www.azlyrics.com/lyrics/</a:t>
            </a:r>
            <a:r>
              <a:rPr lang="en-US" sz="1800" dirty="0" err="1">
                <a:hlinkClick r:id="rId4"/>
              </a:rPr>
              <a:t>akon</a:t>
            </a:r>
            <a:r>
              <a:rPr lang="en-US" sz="1800" dirty="0">
                <a:hlinkClick r:id="rId4"/>
              </a:rPr>
              <a:t>/beautiful.html’</a:t>
            </a:r>
            <a:endParaRPr lang="en-US" sz="1800" dirty="0"/>
          </a:p>
          <a:p>
            <a:pPr marL="342900" indent="-342900">
              <a:buFont typeface="Arial" panose="020B0604020202020204" pitchFamily="34" charset="0"/>
              <a:buChar char="•"/>
            </a:pPr>
            <a:r>
              <a:rPr lang="en-US" sz="1800" dirty="0"/>
              <a:t>The data is then saved to a text file called </a:t>
            </a:r>
            <a:r>
              <a:rPr lang="en-US" sz="1800" b="1" dirty="0"/>
              <a:t>raw_speech.txt</a:t>
            </a:r>
          </a:p>
          <a:p>
            <a:pPr marL="342900" indent="-342900">
              <a:buFont typeface="Arial" panose="020B0604020202020204" pitchFamily="34" charset="0"/>
              <a:buChar char="•"/>
            </a:pPr>
            <a:r>
              <a:rPr lang="en-US" sz="1800" dirty="0"/>
              <a:t>Fundamental NLP tasks is then performed on the data including </a:t>
            </a:r>
            <a:br>
              <a:rPr lang="en-US" sz="1800" dirty="0"/>
            </a:br>
            <a:r>
              <a:rPr lang="en-US" sz="1800" b="1" dirty="0"/>
              <a:t>tokenization, lemmatization, stemming, part of speech tagging, chunking,</a:t>
            </a:r>
            <a:br>
              <a:rPr lang="en-US" sz="1800" b="1" dirty="0"/>
            </a:br>
            <a:r>
              <a:rPr lang="en-US" sz="1800" b="1" dirty="0"/>
              <a:t>summarization and others.</a:t>
            </a:r>
          </a:p>
          <a:p>
            <a:pPr marL="342900" indent="-342900">
              <a:buFont typeface="Arial" panose="020B0604020202020204" pitchFamily="34" charset="0"/>
              <a:buChar char="•"/>
            </a:pPr>
            <a:r>
              <a:rPr lang="en-US" sz="1800" dirty="0"/>
              <a:t>The Finding of the dataset are:</a:t>
            </a:r>
          </a:p>
          <a:p>
            <a:pPr marL="617192" lvl="1" indent="-342900">
              <a:buFont typeface="Arial" panose="020B0604020202020204" pitchFamily="34" charset="0"/>
              <a:buChar char="•"/>
            </a:pPr>
            <a:r>
              <a:rPr lang="en-US" sz="1100" u="sng" dirty="0"/>
              <a:t>COMMON NOUNS</a:t>
            </a:r>
            <a:r>
              <a:rPr lang="en-US" sz="1400" b="1" dirty="0"/>
              <a:t> </a:t>
            </a:r>
            <a:r>
              <a:rPr lang="en-US" sz="1400" i="1" spc="10" dirty="0">
                <a:solidFill>
                  <a:srgbClr val="262626"/>
                </a:solidFill>
                <a:latin typeface="Century Schoolbook" panose="02040604050505020304" pitchFamily="18" charset="0"/>
                <a:ea typeface="맑은 고딕" panose="020B0503020000020004" pitchFamily="34" charset="-127"/>
              </a:rPr>
              <a:t>likely</a:t>
            </a:r>
            <a:r>
              <a:rPr lang="en-US" sz="1400" b="1" i="1" spc="10" dirty="0">
                <a:solidFill>
                  <a:srgbClr val="262626"/>
                </a:solidFill>
                <a:latin typeface="Century Schoolbook" panose="02040604050505020304" pitchFamily="18" charset="0"/>
                <a:ea typeface="맑은 고딕" panose="020B0503020000020004" pitchFamily="34" charset="-127"/>
              </a:rPr>
              <a:t> </a:t>
            </a:r>
            <a:r>
              <a:rPr lang="en-US" sz="1400" i="1" kern="1200" spc="10" baseline="0" dirty="0">
                <a:solidFill>
                  <a:srgbClr val="262626"/>
                </a:solidFill>
                <a:effectLst/>
                <a:latin typeface="Century Schoolbook" panose="02040604050505020304" pitchFamily="18" charset="0"/>
                <a:ea typeface="맑은 고딕" panose="020B0503020000020004" pitchFamily="34" charset="-127"/>
                <a:cs typeface="+mn-cs"/>
              </a:rPr>
              <a:t>tells the setting and language of the song</a:t>
            </a:r>
            <a:endParaRPr lang="en-US" sz="1400" b="1" dirty="0"/>
          </a:p>
          <a:p>
            <a:pPr marL="617192" lvl="1" indent="-342900">
              <a:buFont typeface="Arial" panose="020B0604020202020204" pitchFamily="34" charset="0"/>
              <a:buChar char="•"/>
            </a:pPr>
            <a:r>
              <a:rPr lang="en-US" sz="1100" u="sng" dirty="0"/>
              <a:t>PROPER NOUNS</a:t>
            </a:r>
            <a:r>
              <a:rPr lang="en-US" sz="1400" b="1" dirty="0"/>
              <a:t> </a:t>
            </a:r>
            <a:r>
              <a:rPr lang="en-US" sz="1400" i="1" kern="1200" spc="10" baseline="0" dirty="0">
                <a:solidFill>
                  <a:srgbClr val="262626"/>
                </a:solidFill>
                <a:effectLst/>
                <a:latin typeface="Century Schoolbook" panose="02040604050505020304" pitchFamily="18" charset="0"/>
                <a:ea typeface="맑은 고딕" panose="020B0503020000020004" pitchFamily="34" charset="-127"/>
                <a:cs typeface="+mn-cs"/>
              </a:rPr>
              <a:t>the subject of and center of focus of the song </a:t>
            </a:r>
            <a:r>
              <a:rPr lang="en-US" sz="1400" i="1" spc="10" dirty="0">
                <a:solidFill>
                  <a:srgbClr val="262626"/>
                </a:solidFill>
                <a:latin typeface="Century Schoolbook" panose="02040604050505020304" pitchFamily="18" charset="0"/>
                <a:ea typeface="맑은 고딕" panose="020B0503020000020004" pitchFamily="34" charset="-127"/>
              </a:rPr>
              <a:t>is told by the proper nouns.</a:t>
            </a:r>
            <a:endParaRPr lang="en-US" sz="1400" b="1" dirty="0"/>
          </a:p>
          <a:p>
            <a:pPr marL="617192" lvl="1" indent="-342900">
              <a:buFont typeface="Arial" panose="020B0604020202020204" pitchFamily="34" charset="0"/>
              <a:buChar char="•"/>
            </a:pPr>
            <a:r>
              <a:rPr lang="en-US" sz="1100" u="sng" dirty="0"/>
              <a:t>VERBS</a:t>
            </a:r>
            <a:r>
              <a:rPr lang="en-US" sz="1400" b="1" dirty="0"/>
              <a:t> </a:t>
            </a:r>
            <a:r>
              <a:rPr lang="en-US" sz="1400" i="1" kern="1200" spc="10" baseline="0" dirty="0">
                <a:solidFill>
                  <a:srgbClr val="262626"/>
                </a:solidFill>
                <a:effectLst/>
                <a:latin typeface="Century Schoolbook" panose="02040604050505020304" pitchFamily="18" charset="0"/>
                <a:ea typeface="맑은 고딕" panose="020B0503020000020004" pitchFamily="34" charset="-127"/>
                <a:cs typeface="+mn-cs"/>
              </a:rPr>
              <a:t>the energy and action likely to be exerted by the song is reflected in the verb.</a:t>
            </a:r>
            <a:endParaRPr lang="en-US" sz="1400" b="1" dirty="0"/>
          </a:p>
          <a:p>
            <a:pPr marL="342900" indent="-342900">
              <a:buFont typeface="Arial" panose="020B0604020202020204" pitchFamily="34" charset="0"/>
              <a:buChar char="•"/>
            </a:pPr>
            <a:r>
              <a:rPr lang="en-US" sz="1800" dirty="0"/>
              <a:t>The top most 10 of each finding is plotted as Word/(Frequency of occurrence) to tell how often a particular POS appears in the sentence and a summary is given which gives an abstract of what the song is about.</a:t>
            </a:r>
          </a:p>
          <a:p>
            <a:pPr marL="342900" indent="-342900">
              <a:buFont typeface="Arial" panose="020B0604020202020204" pitchFamily="34" charset="0"/>
              <a:buChar char="•"/>
            </a:pPr>
            <a:r>
              <a:rPr lang="en-US" sz="1800" dirty="0"/>
              <a:t>The plots gives insights to the user and hence the sentiment of the song.</a:t>
            </a:r>
          </a:p>
          <a:p>
            <a:pPr marL="617192" lvl="1"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1800" dirty="0"/>
          </a:p>
        </p:txBody>
      </p:sp>
    </p:spTree>
    <p:extLst>
      <p:ext uri="{BB962C8B-B14F-4D97-AF65-F5344CB8AC3E}">
        <p14:creationId xmlns:p14="http://schemas.microsoft.com/office/powerpoint/2010/main" val="1760024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8405A-D4D0-4A70-FEC6-A89CAF26431F}"/>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1269554"/>
            <a:ext cx="12190413" cy="5588793"/>
          </a:xfrm>
          <a:prstGeom prst="rect">
            <a:avLst/>
          </a:prstGeom>
        </p:spPr>
      </p:pic>
      <p:sp>
        <p:nvSpPr>
          <p:cNvPr id="2" name="Title 1">
            <a:extLst>
              <a:ext uri="{FF2B5EF4-FFF2-40B4-BE49-F238E27FC236}">
                <a16:creationId xmlns:a16="http://schemas.microsoft.com/office/drawing/2014/main" id="{7753EFD9-0E0E-7A69-894F-0C0A2026A945}"/>
              </a:ext>
            </a:extLst>
          </p:cNvPr>
          <p:cNvSpPr>
            <a:spLocks noGrp="1"/>
          </p:cNvSpPr>
          <p:nvPr>
            <p:ph type="title"/>
          </p:nvPr>
        </p:nvSpPr>
        <p:spPr/>
        <p:txBody>
          <a:bodyPr/>
          <a:lstStyle/>
          <a:p>
            <a:r>
              <a:rPr lang="en-US" dirty="0"/>
              <a:t>Example </a:t>
            </a:r>
            <a:r>
              <a:rPr lang="en-US"/>
              <a:t>of Findings:</a:t>
            </a:r>
            <a:endParaRPr lang="en-GH" dirty="0"/>
          </a:p>
        </p:txBody>
      </p:sp>
      <p:pic>
        <p:nvPicPr>
          <p:cNvPr id="6" name="Picture 5" descr="Chart, bar chart&#10;&#10;Description automatically generated">
            <a:extLst>
              <a:ext uri="{FF2B5EF4-FFF2-40B4-BE49-F238E27FC236}">
                <a16:creationId xmlns:a16="http://schemas.microsoft.com/office/drawing/2014/main" id="{71C7ACEA-D1B6-8373-B448-4B6D1AE2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50" y="1341562"/>
            <a:ext cx="5436105" cy="4572009"/>
          </a:xfrm>
          <a:prstGeom prst="rect">
            <a:avLst/>
          </a:prstGeom>
        </p:spPr>
      </p:pic>
      <p:pic>
        <p:nvPicPr>
          <p:cNvPr id="8" name="Picture 7" descr="Chart, line chart&#10;&#10;Description automatically generated">
            <a:extLst>
              <a:ext uri="{FF2B5EF4-FFF2-40B4-BE49-F238E27FC236}">
                <a16:creationId xmlns:a16="http://schemas.microsoft.com/office/drawing/2014/main" id="{7B3A2C17-A436-BF63-1952-495EBB7D7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9142" y="1341562"/>
            <a:ext cx="5868153" cy="4473122"/>
          </a:xfrm>
          <a:prstGeom prst="rect">
            <a:avLst/>
          </a:prstGeom>
        </p:spPr>
      </p:pic>
    </p:spTree>
    <p:extLst>
      <p:ext uri="{BB962C8B-B14F-4D97-AF65-F5344CB8AC3E}">
        <p14:creationId xmlns:p14="http://schemas.microsoft.com/office/powerpoint/2010/main" val="4220328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3">
            <a:extLst>
              <a:ext uri="{FF2B5EF4-FFF2-40B4-BE49-F238E27FC236}">
                <a16:creationId xmlns:a16="http://schemas.microsoft.com/office/drawing/2014/main" id="{151CBA4A-0E8F-B5C2-22BF-2AB8D0AD2C21}"/>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l="3" r="3"/>
          <a:stretch>
            <a:fillRect/>
          </a:stretch>
        </p:blipFill>
        <p:spPr>
          <a:xfrm>
            <a:off x="0" y="0"/>
            <a:ext cx="12190413" cy="6859588"/>
          </a:xfrm>
          <a:prstGeom prst="rect">
            <a:avLst/>
          </a:prstGeom>
        </p:spPr>
      </p:pic>
      <p:graphicFrame>
        <p:nvGraphicFramePr>
          <p:cNvPr id="2" name="Diagram 1">
            <a:extLst>
              <a:ext uri="{FF2B5EF4-FFF2-40B4-BE49-F238E27FC236}">
                <a16:creationId xmlns:a16="http://schemas.microsoft.com/office/drawing/2014/main" id="{46E2E041-101F-2A04-CC54-E296F828CCFB}"/>
              </a:ext>
            </a:extLst>
          </p:cNvPr>
          <p:cNvGraphicFramePr/>
          <p:nvPr>
            <p:extLst>
              <p:ext uri="{D42A27DB-BD31-4B8C-83A1-F6EECF244321}">
                <p14:modId xmlns:p14="http://schemas.microsoft.com/office/powerpoint/2010/main" val="2962006484"/>
              </p:ext>
            </p:extLst>
          </p:nvPr>
        </p:nvGraphicFramePr>
        <p:xfrm>
          <a:off x="1702718" y="2493690"/>
          <a:ext cx="8126942" cy="3645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0C242959-C7EF-AA1B-3148-A5AA534E3832}"/>
              </a:ext>
            </a:extLst>
          </p:cNvPr>
          <p:cNvSpPr/>
          <p:nvPr/>
        </p:nvSpPr>
        <p:spPr>
          <a:xfrm>
            <a:off x="520688" y="949572"/>
            <a:ext cx="5553123" cy="584775"/>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PROJECT ILLUSTRATION</a:t>
            </a:r>
          </a:p>
        </p:txBody>
      </p:sp>
    </p:spTree>
    <p:extLst>
      <p:ext uri="{BB962C8B-B14F-4D97-AF65-F5344CB8AC3E}">
        <p14:creationId xmlns:p14="http://schemas.microsoft.com/office/powerpoint/2010/main" val="277930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99322-7BDB-BA94-8F9A-2EFE538E9B16}"/>
              </a:ext>
            </a:extLst>
          </p:cNvPr>
          <p:cNvPicPr>
            <a:picLocks noChangeAspect="1"/>
          </p:cNvPicPr>
          <p:nvPr/>
        </p:nvPicPr>
        <p:blipFill>
          <a:blip r:embed="rId2">
            <a:grayscl/>
          </a:blip>
          <a:stretch>
            <a:fillRect/>
          </a:stretch>
        </p:blipFill>
        <p:spPr>
          <a:xfrm>
            <a:off x="0" y="1377709"/>
            <a:ext cx="12190413" cy="5588793"/>
          </a:xfrm>
          <a:prstGeom prst="rect">
            <a:avLst/>
          </a:prstGeom>
        </p:spPr>
      </p:pic>
      <p:sp>
        <p:nvSpPr>
          <p:cNvPr id="2" name="Title 1">
            <a:extLst>
              <a:ext uri="{FF2B5EF4-FFF2-40B4-BE49-F238E27FC236}">
                <a16:creationId xmlns:a16="http://schemas.microsoft.com/office/drawing/2014/main" id="{7753EFD9-0E0E-7A69-894F-0C0A2026A945}"/>
              </a:ext>
            </a:extLst>
          </p:cNvPr>
          <p:cNvSpPr>
            <a:spLocks noGrp="1"/>
          </p:cNvSpPr>
          <p:nvPr>
            <p:ph type="title"/>
          </p:nvPr>
        </p:nvSpPr>
        <p:spPr/>
        <p:txBody>
          <a:bodyPr/>
          <a:lstStyle/>
          <a:p>
            <a:r>
              <a:rPr lang="en-US" dirty="0"/>
              <a:t>CHALLENGES FACED </a:t>
            </a:r>
            <a:endParaRPr lang="en-GH" dirty="0"/>
          </a:p>
        </p:txBody>
      </p:sp>
      <p:sp>
        <p:nvSpPr>
          <p:cNvPr id="3" name="Content Placeholder 2">
            <a:extLst>
              <a:ext uri="{FF2B5EF4-FFF2-40B4-BE49-F238E27FC236}">
                <a16:creationId xmlns:a16="http://schemas.microsoft.com/office/drawing/2014/main" id="{B4D4C308-0108-2B95-1A02-697249FD2338}"/>
              </a:ext>
            </a:extLst>
          </p:cNvPr>
          <p:cNvSpPr>
            <a:spLocks noGrp="1"/>
          </p:cNvSpPr>
          <p:nvPr>
            <p:ph idx="1"/>
          </p:nvPr>
        </p:nvSpPr>
        <p:spPr>
          <a:xfrm>
            <a:off x="609521" y="1485578"/>
            <a:ext cx="10971372" cy="1008112"/>
          </a:xfrm>
        </p:spPr>
        <p:txBody>
          <a:bodyPr>
            <a:normAutofit/>
          </a:bodyPr>
          <a:lstStyle/>
          <a:p>
            <a:pPr marL="0" indent="0"/>
            <a:r>
              <a:rPr lang="en-US" sz="1800" dirty="0"/>
              <a:t>Understanding each single </a:t>
            </a:r>
            <a:r>
              <a:rPr lang="en-US" sz="1800" b="1" dirty="0"/>
              <a:t>QUESTION</a:t>
            </a:r>
            <a:r>
              <a:rPr lang="en-US" sz="1800" dirty="0"/>
              <a:t> was a major problem for the group since almost all are new to this discipline.</a:t>
            </a:r>
          </a:p>
        </p:txBody>
      </p:sp>
    </p:spTree>
    <p:extLst>
      <p:ext uri="{BB962C8B-B14F-4D97-AF65-F5344CB8AC3E}">
        <p14:creationId xmlns:p14="http://schemas.microsoft.com/office/powerpoint/2010/main" val="409970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DFF262-BC8D-E453-964C-F9620CF2277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1269554"/>
            <a:ext cx="12190413" cy="5588793"/>
          </a:xfrm>
          <a:prstGeom prst="rect">
            <a:avLst/>
          </a:prstGeom>
        </p:spPr>
      </p:pic>
      <p:sp>
        <p:nvSpPr>
          <p:cNvPr id="2" name="Title 1">
            <a:extLst>
              <a:ext uri="{FF2B5EF4-FFF2-40B4-BE49-F238E27FC236}">
                <a16:creationId xmlns:a16="http://schemas.microsoft.com/office/drawing/2014/main" id="{B1893C2B-5893-8CD1-6080-41E458A9C129}"/>
              </a:ext>
            </a:extLst>
          </p:cNvPr>
          <p:cNvSpPr>
            <a:spLocks noGrp="1"/>
          </p:cNvSpPr>
          <p:nvPr>
            <p:ph type="title"/>
          </p:nvPr>
        </p:nvSpPr>
        <p:spPr/>
        <p:txBody>
          <a:bodyPr/>
          <a:lstStyle/>
          <a:p>
            <a:r>
              <a:rPr lang="en-US" dirty="0"/>
              <a:t>TOOLS AND LANGUAGES USED</a:t>
            </a:r>
            <a:endParaRPr lang="en-GH" dirty="0"/>
          </a:p>
        </p:txBody>
      </p:sp>
      <p:sp>
        <p:nvSpPr>
          <p:cNvPr id="3" name="Content Placeholder 2">
            <a:extLst>
              <a:ext uri="{FF2B5EF4-FFF2-40B4-BE49-F238E27FC236}">
                <a16:creationId xmlns:a16="http://schemas.microsoft.com/office/drawing/2014/main" id="{987C5649-2573-A5B7-2773-3DB2B70D6B2F}"/>
              </a:ext>
            </a:extLst>
          </p:cNvPr>
          <p:cNvSpPr>
            <a:spLocks noGrp="1"/>
          </p:cNvSpPr>
          <p:nvPr>
            <p:ph idx="1"/>
          </p:nvPr>
        </p:nvSpPr>
        <p:spPr>
          <a:xfrm>
            <a:off x="609521" y="1485578"/>
            <a:ext cx="10971372" cy="5112568"/>
          </a:xfrm>
        </p:spPr>
        <p:txBody>
          <a:bodyPr/>
          <a:lstStyle/>
          <a:p>
            <a:r>
              <a:rPr lang="en-US" b="1" dirty="0"/>
              <a:t>Tools used:</a:t>
            </a:r>
          </a:p>
          <a:p>
            <a:pPr marL="457200" indent="-457200">
              <a:buAutoNum type="arabicPeriod"/>
            </a:pPr>
            <a:r>
              <a:rPr lang="en-US" dirty="0" err="1"/>
              <a:t>VsCode</a:t>
            </a:r>
            <a:endParaRPr lang="en-US" dirty="0"/>
          </a:p>
          <a:p>
            <a:pPr marL="457200" indent="-457200">
              <a:buAutoNum type="arabicPeriod"/>
            </a:pPr>
            <a:r>
              <a:rPr lang="en-US" dirty="0" err="1"/>
              <a:t>Jupyter</a:t>
            </a:r>
            <a:r>
              <a:rPr lang="en-US" dirty="0"/>
              <a:t> notebook (anaconda3)</a:t>
            </a:r>
          </a:p>
          <a:p>
            <a:pPr marL="0" indent="0"/>
            <a:r>
              <a:rPr lang="en-US" b="1" dirty="0"/>
              <a:t>Languages used:</a:t>
            </a:r>
          </a:p>
          <a:p>
            <a:pPr marL="457200" indent="-457200">
              <a:buAutoNum type="arabicPeriod"/>
            </a:pPr>
            <a:r>
              <a:rPr lang="en-US" dirty="0"/>
              <a:t>Python</a:t>
            </a:r>
          </a:p>
          <a:p>
            <a:pPr marL="457200" indent="-457200">
              <a:buAutoNum type="arabicPeriod"/>
            </a:pPr>
            <a:r>
              <a:rPr lang="en-US" dirty="0"/>
              <a:t>Fast </a:t>
            </a:r>
            <a:r>
              <a:rPr lang="en-US" dirty="0" err="1"/>
              <a:t>Api</a:t>
            </a:r>
            <a:endParaRPr lang="en-US" dirty="0"/>
          </a:p>
          <a:p>
            <a:pPr marL="457200" indent="-457200">
              <a:buAutoNum type="arabicPeriod"/>
            </a:pPr>
            <a:r>
              <a:rPr lang="en-US" dirty="0"/>
              <a:t>React</a:t>
            </a:r>
          </a:p>
          <a:p>
            <a:pPr marL="457200" indent="-457200">
              <a:buAutoNum type="arabicPeriod"/>
            </a:pPr>
            <a:endParaRPr lang="en-US" dirty="0"/>
          </a:p>
          <a:p>
            <a:pPr marL="0" indent="0"/>
            <a:r>
              <a:rPr lang="en-US" b="1" dirty="0"/>
              <a:t>Link to </a:t>
            </a:r>
            <a:r>
              <a:rPr lang="en-US" b="1" dirty="0" err="1"/>
              <a:t>github</a:t>
            </a:r>
            <a:r>
              <a:rPr lang="en-US" b="1" dirty="0"/>
              <a:t>:</a:t>
            </a:r>
            <a:endParaRPr lang="en-US" b="1" dirty="0">
              <a:solidFill>
                <a:srgbClr val="67AABF"/>
              </a:solidFill>
              <a:hlinkClick r:id="rId4">
                <a:extLst>
                  <a:ext uri="{A12FA001-AC4F-418D-AE19-62706E023703}">
                    <ahyp:hlinkClr xmlns:ahyp="http://schemas.microsoft.com/office/drawing/2018/hyperlinkcolor" val="tx"/>
                  </a:ext>
                </a:extLst>
              </a:hlinkClick>
            </a:endParaRPr>
          </a:p>
          <a:p>
            <a:pPr marL="0" indent="0"/>
            <a:r>
              <a:rPr lang="en-US" b="1" dirty="0" err="1">
                <a:solidFill>
                  <a:srgbClr val="67AABF"/>
                </a:solidFill>
                <a:hlinkClick r:id="rId4">
                  <a:extLst>
                    <a:ext uri="{A12FA001-AC4F-418D-AE19-62706E023703}">
                      <ahyp:hlinkClr xmlns:ahyp="http://schemas.microsoft.com/office/drawing/2018/hyperlinkcolor" val="tx"/>
                    </a:ext>
                  </a:extLst>
                </a:hlinkClick>
              </a:rPr>
              <a:t>git@github.com:Dept-of-Comp-Sci-University-of-Ghana</a:t>
            </a:r>
            <a:r>
              <a:rPr lang="en-US" b="1" dirty="0">
                <a:solidFill>
                  <a:srgbClr val="FF0000"/>
                </a:solidFill>
                <a:hlinkClick r:id="rId4">
                  <a:extLst>
                    <a:ext uri="{A12FA001-AC4F-418D-AE19-62706E023703}">
                      <ahyp:hlinkClr xmlns:ahyp="http://schemas.microsoft.com/office/drawing/2018/hyperlinkcolor" val="tx"/>
                    </a:ext>
                  </a:extLst>
                </a:hlinkClick>
              </a:rPr>
              <a:t>/coding-assignment---web-scraping-mth-gp-7.git</a:t>
            </a:r>
            <a:endParaRPr lang="en-US" b="1" dirty="0">
              <a:solidFill>
                <a:srgbClr val="FF0000"/>
              </a:solidFill>
            </a:endParaRPr>
          </a:p>
        </p:txBody>
      </p:sp>
    </p:spTree>
    <p:extLst>
      <p:ext uri="{BB962C8B-B14F-4D97-AF65-F5344CB8AC3E}">
        <p14:creationId xmlns:p14="http://schemas.microsoft.com/office/powerpoint/2010/main" val="1600221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630710" y="333450"/>
            <a:ext cx="9217024" cy="1224136"/>
          </a:xfrm>
        </p:spPr>
        <p:txBody>
          <a:bodyPr/>
          <a:lstStyle/>
          <a:p>
            <a:r>
              <a:rPr lang="en-US" altLang="ko-KR" sz="6000" dirty="0"/>
              <a:t>THANK YOU</a:t>
            </a:r>
            <a:endParaRPr lang="ko-KR" altLang="en-US" sz="6000" dirty="0"/>
          </a:p>
        </p:txBody>
      </p:sp>
      <p:graphicFrame>
        <p:nvGraphicFramePr>
          <p:cNvPr id="2" name="Table 2">
            <a:extLst>
              <a:ext uri="{FF2B5EF4-FFF2-40B4-BE49-F238E27FC236}">
                <a16:creationId xmlns:a16="http://schemas.microsoft.com/office/drawing/2014/main" id="{F4D84133-06A8-906D-8395-5B78B79749D2}"/>
              </a:ext>
            </a:extLst>
          </p:cNvPr>
          <p:cNvGraphicFramePr>
            <a:graphicFrameLocks noGrp="1"/>
          </p:cNvGraphicFramePr>
          <p:nvPr>
            <p:extLst>
              <p:ext uri="{D42A27DB-BD31-4B8C-83A1-F6EECF244321}">
                <p14:modId xmlns:p14="http://schemas.microsoft.com/office/powerpoint/2010/main" val="2874261684"/>
              </p:ext>
            </p:extLst>
          </p:nvPr>
        </p:nvGraphicFramePr>
        <p:xfrm>
          <a:off x="3214886" y="2637706"/>
          <a:ext cx="7200800" cy="3240360"/>
        </p:xfrm>
        <a:graphic>
          <a:graphicData uri="http://schemas.openxmlformats.org/drawingml/2006/table">
            <a:tbl>
              <a:tblPr firstRow="1" bandRow="1">
                <a:tableStyleId>{21E4AEA4-8DFA-4A89-87EB-49C32662AFE0}</a:tableStyleId>
              </a:tblPr>
              <a:tblGrid>
                <a:gridCol w="3600400">
                  <a:extLst>
                    <a:ext uri="{9D8B030D-6E8A-4147-A177-3AD203B41FA5}">
                      <a16:colId xmlns:a16="http://schemas.microsoft.com/office/drawing/2014/main" val="1640463176"/>
                    </a:ext>
                  </a:extLst>
                </a:gridCol>
                <a:gridCol w="3600400">
                  <a:extLst>
                    <a:ext uri="{9D8B030D-6E8A-4147-A177-3AD203B41FA5}">
                      <a16:colId xmlns:a16="http://schemas.microsoft.com/office/drawing/2014/main" val="3531478765"/>
                    </a:ext>
                  </a:extLst>
                </a:gridCol>
              </a:tblGrid>
              <a:tr h="540060">
                <a:tc>
                  <a:txBody>
                    <a:bodyPr/>
                    <a:lstStyle/>
                    <a:p>
                      <a:r>
                        <a:rPr lang="en-US" dirty="0"/>
                        <a:t>NAME</a:t>
                      </a:r>
                      <a:endParaRPr lang="en-GH" dirty="0"/>
                    </a:p>
                  </a:txBody>
                  <a:tcPr/>
                </a:tc>
                <a:tc>
                  <a:txBody>
                    <a:bodyPr/>
                    <a:lstStyle/>
                    <a:p>
                      <a:r>
                        <a:rPr lang="en-US" dirty="0"/>
                        <a:t>ID</a:t>
                      </a:r>
                      <a:endParaRPr lang="en-GH" dirty="0"/>
                    </a:p>
                  </a:txBody>
                  <a:tcPr/>
                </a:tc>
                <a:extLst>
                  <a:ext uri="{0D108BD9-81ED-4DB2-BD59-A6C34878D82A}">
                    <a16:rowId xmlns:a16="http://schemas.microsoft.com/office/drawing/2014/main" val="2168492256"/>
                  </a:ext>
                </a:extLst>
              </a:tr>
              <a:tr h="540060">
                <a:tc>
                  <a:txBody>
                    <a:bodyPr/>
                    <a:lstStyle/>
                    <a:p>
                      <a:r>
                        <a:rPr lang="en-US" dirty="0" err="1"/>
                        <a:t>Osro-Agbo</a:t>
                      </a:r>
                      <a:r>
                        <a:rPr lang="en-US" dirty="0"/>
                        <a:t> Raphael Djangmah</a:t>
                      </a:r>
                      <a:endParaRPr lang="en-GH" dirty="0"/>
                    </a:p>
                  </a:txBody>
                  <a:tcPr/>
                </a:tc>
                <a:tc>
                  <a:txBody>
                    <a:bodyPr/>
                    <a:lstStyle/>
                    <a:p>
                      <a:r>
                        <a:rPr lang="en-US" dirty="0"/>
                        <a:t>10827454</a:t>
                      </a:r>
                      <a:endParaRPr lang="en-GH" dirty="0"/>
                    </a:p>
                  </a:txBody>
                  <a:tcPr/>
                </a:tc>
                <a:extLst>
                  <a:ext uri="{0D108BD9-81ED-4DB2-BD59-A6C34878D82A}">
                    <a16:rowId xmlns:a16="http://schemas.microsoft.com/office/drawing/2014/main" val="1835504304"/>
                  </a:ext>
                </a:extLst>
              </a:tr>
              <a:tr h="540060">
                <a:tc>
                  <a:txBody>
                    <a:bodyPr/>
                    <a:lstStyle/>
                    <a:p>
                      <a:r>
                        <a:rPr lang="en-US" dirty="0" err="1"/>
                        <a:t>Allotey</a:t>
                      </a:r>
                      <a:r>
                        <a:rPr lang="en-US" dirty="0"/>
                        <a:t> Louis</a:t>
                      </a:r>
                      <a:endParaRPr lang="en-GH" dirty="0"/>
                    </a:p>
                  </a:txBody>
                  <a:tcPr/>
                </a:tc>
                <a:tc>
                  <a:txBody>
                    <a:bodyPr/>
                    <a:lstStyle/>
                    <a:p>
                      <a:r>
                        <a:rPr lang="en-US" dirty="0"/>
                        <a:t>10820313</a:t>
                      </a:r>
                      <a:endParaRPr lang="en-GH" dirty="0"/>
                    </a:p>
                  </a:txBody>
                  <a:tcPr/>
                </a:tc>
                <a:extLst>
                  <a:ext uri="{0D108BD9-81ED-4DB2-BD59-A6C34878D82A}">
                    <a16:rowId xmlns:a16="http://schemas.microsoft.com/office/drawing/2014/main" val="1471930836"/>
                  </a:ext>
                </a:extLst>
              </a:tr>
              <a:tr h="540060">
                <a:tc>
                  <a:txBody>
                    <a:bodyPr/>
                    <a:lstStyle/>
                    <a:p>
                      <a:r>
                        <a:rPr lang="en-US" dirty="0"/>
                        <a:t>Richmond </a:t>
                      </a:r>
                      <a:r>
                        <a:rPr lang="en-US" dirty="0" err="1"/>
                        <a:t>Martey</a:t>
                      </a:r>
                      <a:endParaRPr lang="en-GH" dirty="0"/>
                    </a:p>
                  </a:txBody>
                  <a:tcPr/>
                </a:tc>
                <a:tc>
                  <a:txBody>
                    <a:bodyPr/>
                    <a:lstStyle/>
                    <a:p>
                      <a:r>
                        <a:rPr lang="en-US" dirty="0"/>
                        <a:t>10826913</a:t>
                      </a:r>
                      <a:endParaRPr lang="en-GH" dirty="0"/>
                    </a:p>
                  </a:txBody>
                  <a:tcPr/>
                </a:tc>
                <a:extLst>
                  <a:ext uri="{0D108BD9-81ED-4DB2-BD59-A6C34878D82A}">
                    <a16:rowId xmlns:a16="http://schemas.microsoft.com/office/drawing/2014/main" val="716051959"/>
                  </a:ext>
                </a:extLst>
              </a:tr>
              <a:tr h="540060">
                <a:tc>
                  <a:txBody>
                    <a:bodyPr/>
                    <a:lstStyle/>
                    <a:p>
                      <a:r>
                        <a:rPr lang="en-US" dirty="0"/>
                        <a:t>Nana </a:t>
                      </a:r>
                      <a:r>
                        <a:rPr lang="en-US" dirty="0" err="1"/>
                        <a:t>Krofua</a:t>
                      </a:r>
                      <a:r>
                        <a:rPr lang="en-US" dirty="0"/>
                        <a:t> Mensah </a:t>
                      </a:r>
                      <a:r>
                        <a:rPr lang="en-US" dirty="0" err="1"/>
                        <a:t>Onumah</a:t>
                      </a:r>
                      <a:endParaRPr lang="en-GH" dirty="0"/>
                    </a:p>
                  </a:txBody>
                  <a:tcPr/>
                </a:tc>
                <a:tc>
                  <a:txBody>
                    <a:bodyPr/>
                    <a:lstStyle/>
                    <a:p>
                      <a:r>
                        <a:rPr lang="en-US" dirty="0"/>
                        <a:t>10831391</a:t>
                      </a:r>
                      <a:endParaRPr lang="en-GH" dirty="0"/>
                    </a:p>
                  </a:txBody>
                  <a:tcPr/>
                </a:tc>
                <a:extLst>
                  <a:ext uri="{0D108BD9-81ED-4DB2-BD59-A6C34878D82A}">
                    <a16:rowId xmlns:a16="http://schemas.microsoft.com/office/drawing/2014/main" val="2534969723"/>
                  </a:ext>
                </a:extLst>
              </a:tr>
              <a:tr h="540060">
                <a:tc>
                  <a:txBody>
                    <a:bodyPr/>
                    <a:lstStyle/>
                    <a:p>
                      <a:r>
                        <a:rPr lang="en-US" dirty="0"/>
                        <a:t>Cecil </a:t>
                      </a:r>
                      <a:r>
                        <a:rPr lang="en-US" dirty="0" err="1"/>
                        <a:t>Nii</a:t>
                      </a:r>
                      <a:r>
                        <a:rPr lang="en-US" dirty="0"/>
                        <a:t> Adjei </a:t>
                      </a:r>
                      <a:r>
                        <a:rPr lang="en-US" dirty="0" err="1"/>
                        <a:t>Klufio</a:t>
                      </a:r>
                      <a:endParaRPr lang="en-GH" dirty="0"/>
                    </a:p>
                  </a:txBody>
                  <a:tcPr/>
                </a:tc>
                <a:tc>
                  <a:txBody>
                    <a:bodyPr/>
                    <a:lstStyle/>
                    <a:p>
                      <a:r>
                        <a:rPr lang="en-US" dirty="0"/>
                        <a:t>10820028</a:t>
                      </a:r>
                      <a:endParaRPr lang="en-GH" dirty="0"/>
                    </a:p>
                  </a:txBody>
                  <a:tcPr/>
                </a:tc>
                <a:extLst>
                  <a:ext uri="{0D108BD9-81ED-4DB2-BD59-A6C34878D82A}">
                    <a16:rowId xmlns:a16="http://schemas.microsoft.com/office/drawing/2014/main" val="3889465944"/>
                  </a:ext>
                </a:extLst>
              </a:tr>
            </a:tbl>
          </a:graphicData>
        </a:graphic>
      </p:graphicFrame>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View</Template>
  <TotalTime>12818</TotalTime>
  <Words>490</Words>
  <Application>Microsoft Office PowerPoint</Application>
  <PresentationFormat>Custom</PresentationFormat>
  <Paragraphs>55</Paragraphs>
  <Slides>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Century Schoolbook</vt:lpstr>
      <vt:lpstr>맑은 고딕</vt:lpstr>
      <vt:lpstr>Arial</vt:lpstr>
      <vt:lpstr>Noto Sans</vt:lpstr>
      <vt:lpstr>Cambria</vt:lpstr>
      <vt:lpstr>굴림체</vt:lpstr>
      <vt:lpstr>Abadi</vt:lpstr>
      <vt:lpstr>Berlin Sans FB Demi</vt:lpstr>
      <vt:lpstr>Wingdings 2</vt:lpstr>
      <vt:lpstr>View</vt:lpstr>
      <vt:lpstr>PowerPoint Presentation</vt:lpstr>
      <vt:lpstr>PROJECT OBJECTIVE</vt:lpstr>
      <vt:lpstr>WHY THIS TOPIC? PROBLEM DOMAIN.</vt:lpstr>
      <vt:lpstr>PROCEDURES</vt:lpstr>
      <vt:lpstr>Example of Findings:</vt:lpstr>
      <vt:lpstr>PowerPoint Presentation</vt:lpstr>
      <vt:lpstr>CHALLENGES FACED </vt:lpstr>
      <vt:lpstr>TOOLS AND LANGUAGES USED</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OSRO-AGBO, RAPHAEL DJANGMAH</cp:lastModifiedBy>
  <cp:revision>8</cp:revision>
  <dcterms:created xsi:type="dcterms:W3CDTF">2010-02-01T08:03:16Z</dcterms:created>
  <dcterms:modified xsi:type="dcterms:W3CDTF">2022-07-26T10:13:02Z</dcterms:modified>
  <cp:category>www.slidemembers.com</cp:category>
</cp:coreProperties>
</file>